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6" r:id="rId4"/>
    <p:sldId id="260" r:id="rId5"/>
    <p:sldId id="278" r:id="rId6"/>
    <p:sldId id="272" r:id="rId7"/>
    <p:sldId id="263" r:id="rId8"/>
    <p:sldId id="275" r:id="rId9"/>
    <p:sldId id="264" r:id="rId10"/>
    <p:sldId id="265" r:id="rId11"/>
    <p:sldId id="266" r:id="rId12"/>
    <p:sldId id="277" r:id="rId13"/>
    <p:sldId id="267" r:id="rId14"/>
    <p:sldId id="279" r:id="rId15"/>
    <p:sldId id="280" r:id="rId16"/>
    <p:sldId id="268" r:id="rId17"/>
    <p:sldId id="269" r:id="rId18"/>
    <p:sldId id="270" r:id="rId19"/>
    <p:sldId id="271" r:id="rId20"/>
    <p:sldId id="261" r:id="rId21"/>
    <p:sldId id="26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6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p:scale>
          <a:sx n="70" d="100"/>
          <a:sy n="70" d="100"/>
        </p:scale>
        <p:origin x="-140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BDC3A6-0F58-48DE-9C28-6CF4C3CACDE8}"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FEE4-0A19-41E2-9CEE-BF97E1F36E0E}" type="slidenum">
              <a:rPr lang="en-US" smtClean="0"/>
              <a:t>‹#›</a:t>
            </a:fld>
            <a:endParaRPr lang="en-US"/>
          </a:p>
        </p:txBody>
      </p:sp>
    </p:spTree>
    <p:extLst>
      <p:ext uri="{BB962C8B-B14F-4D97-AF65-F5344CB8AC3E}">
        <p14:creationId xmlns:p14="http://schemas.microsoft.com/office/powerpoint/2010/main" val="159501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DC3A6-0F58-48DE-9C28-6CF4C3CACDE8}"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FEE4-0A19-41E2-9CEE-BF97E1F36E0E}" type="slidenum">
              <a:rPr lang="en-US" smtClean="0"/>
              <a:t>‹#›</a:t>
            </a:fld>
            <a:endParaRPr lang="en-US"/>
          </a:p>
        </p:txBody>
      </p:sp>
    </p:spTree>
    <p:extLst>
      <p:ext uri="{BB962C8B-B14F-4D97-AF65-F5344CB8AC3E}">
        <p14:creationId xmlns:p14="http://schemas.microsoft.com/office/powerpoint/2010/main" val="420328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DC3A6-0F58-48DE-9C28-6CF4C3CACDE8}"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FEE4-0A19-41E2-9CEE-BF97E1F36E0E}" type="slidenum">
              <a:rPr lang="en-US" smtClean="0"/>
              <a:t>‹#›</a:t>
            </a:fld>
            <a:endParaRPr lang="en-US"/>
          </a:p>
        </p:txBody>
      </p:sp>
    </p:spTree>
    <p:extLst>
      <p:ext uri="{BB962C8B-B14F-4D97-AF65-F5344CB8AC3E}">
        <p14:creationId xmlns:p14="http://schemas.microsoft.com/office/powerpoint/2010/main" val="8170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DC3A6-0F58-48DE-9C28-6CF4C3CACDE8}"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FEE4-0A19-41E2-9CEE-BF97E1F36E0E}" type="slidenum">
              <a:rPr lang="en-US" smtClean="0"/>
              <a:t>‹#›</a:t>
            </a:fld>
            <a:endParaRPr lang="en-US"/>
          </a:p>
        </p:txBody>
      </p:sp>
    </p:spTree>
    <p:extLst>
      <p:ext uri="{BB962C8B-B14F-4D97-AF65-F5344CB8AC3E}">
        <p14:creationId xmlns:p14="http://schemas.microsoft.com/office/powerpoint/2010/main" val="405800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DC3A6-0F58-48DE-9C28-6CF4C3CACDE8}" type="datetimeFigureOut">
              <a:rPr lang="en-US" smtClean="0"/>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6FEE4-0A19-41E2-9CEE-BF97E1F36E0E}" type="slidenum">
              <a:rPr lang="en-US" smtClean="0"/>
              <a:t>‹#›</a:t>
            </a:fld>
            <a:endParaRPr lang="en-US"/>
          </a:p>
        </p:txBody>
      </p:sp>
    </p:spTree>
    <p:extLst>
      <p:ext uri="{BB962C8B-B14F-4D97-AF65-F5344CB8AC3E}">
        <p14:creationId xmlns:p14="http://schemas.microsoft.com/office/powerpoint/2010/main" val="295833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DC3A6-0F58-48DE-9C28-6CF4C3CACDE8}" type="datetimeFigureOut">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FEE4-0A19-41E2-9CEE-BF97E1F36E0E}" type="slidenum">
              <a:rPr lang="en-US" smtClean="0"/>
              <a:t>‹#›</a:t>
            </a:fld>
            <a:endParaRPr lang="en-US"/>
          </a:p>
        </p:txBody>
      </p:sp>
    </p:spTree>
    <p:extLst>
      <p:ext uri="{BB962C8B-B14F-4D97-AF65-F5344CB8AC3E}">
        <p14:creationId xmlns:p14="http://schemas.microsoft.com/office/powerpoint/2010/main" val="139904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BDC3A6-0F58-48DE-9C28-6CF4C3CACDE8}" type="datetimeFigureOut">
              <a:rPr lang="en-US" smtClean="0"/>
              <a:t>10/17/2012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6FEE4-0A19-41E2-9CEE-BF97E1F36E0E}" type="slidenum">
              <a:rPr lang="en-US" smtClean="0"/>
              <a:t>‹#›</a:t>
            </a:fld>
            <a:endParaRPr lang="en-US"/>
          </a:p>
        </p:txBody>
      </p:sp>
    </p:spTree>
    <p:extLst>
      <p:ext uri="{BB962C8B-B14F-4D97-AF65-F5344CB8AC3E}">
        <p14:creationId xmlns:p14="http://schemas.microsoft.com/office/powerpoint/2010/main" val="98728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BDC3A6-0F58-48DE-9C28-6CF4C3CACDE8}" type="datetimeFigureOut">
              <a:rPr lang="en-US" smtClean="0"/>
              <a:t>10/17/2012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6FEE4-0A19-41E2-9CEE-BF97E1F36E0E}" type="slidenum">
              <a:rPr lang="en-US" smtClean="0"/>
              <a:t>‹#›</a:t>
            </a:fld>
            <a:endParaRPr lang="en-US"/>
          </a:p>
        </p:txBody>
      </p:sp>
    </p:spTree>
    <p:extLst>
      <p:ext uri="{BB962C8B-B14F-4D97-AF65-F5344CB8AC3E}">
        <p14:creationId xmlns:p14="http://schemas.microsoft.com/office/powerpoint/2010/main" val="76075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DC3A6-0F58-48DE-9C28-6CF4C3CACDE8}" type="datetimeFigureOut">
              <a:rPr lang="en-US" smtClean="0"/>
              <a:t>10/17/2012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6FEE4-0A19-41E2-9CEE-BF97E1F36E0E}" type="slidenum">
              <a:rPr lang="en-US" smtClean="0"/>
              <a:t>‹#›</a:t>
            </a:fld>
            <a:endParaRPr lang="en-US"/>
          </a:p>
        </p:txBody>
      </p:sp>
    </p:spTree>
    <p:extLst>
      <p:ext uri="{BB962C8B-B14F-4D97-AF65-F5344CB8AC3E}">
        <p14:creationId xmlns:p14="http://schemas.microsoft.com/office/powerpoint/2010/main" val="419172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DC3A6-0F58-48DE-9C28-6CF4C3CACDE8}" type="datetimeFigureOut">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FEE4-0A19-41E2-9CEE-BF97E1F36E0E}" type="slidenum">
              <a:rPr lang="en-US" smtClean="0"/>
              <a:t>‹#›</a:t>
            </a:fld>
            <a:endParaRPr lang="en-US"/>
          </a:p>
        </p:txBody>
      </p:sp>
    </p:spTree>
    <p:extLst>
      <p:ext uri="{BB962C8B-B14F-4D97-AF65-F5344CB8AC3E}">
        <p14:creationId xmlns:p14="http://schemas.microsoft.com/office/powerpoint/2010/main" val="160647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DC3A6-0F58-48DE-9C28-6CF4C3CACDE8}" type="datetimeFigureOut">
              <a:rPr lang="en-US" smtClean="0"/>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6FEE4-0A19-41E2-9CEE-BF97E1F36E0E}" type="slidenum">
              <a:rPr lang="en-US" smtClean="0"/>
              <a:t>‹#›</a:t>
            </a:fld>
            <a:endParaRPr lang="en-US"/>
          </a:p>
        </p:txBody>
      </p:sp>
    </p:spTree>
    <p:extLst>
      <p:ext uri="{BB962C8B-B14F-4D97-AF65-F5344CB8AC3E}">
        <p14:creationId xmlns:p14="http://schemas.microsoft.com/office/powerpoint/2010/main" val="67467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9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DC3A6-0F58-48DE-9C28-6CF4C3CACDE8}" type="datetimeFigureOut">
              <a:rPr lang="en-US" smtClean="0"/>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6FEE4-0A19-41E2-9CEE-BF97E1F36E0E}" type="slidenum">
              <a:rPr lang="en-US" smtClean="0"/>
              <a:t>‹#›</a:t>
            </a:fld>
            <a:endParaRPr lang="en-US"/>
          </a:p>
        </p:txBody>
      </p:sp>
    </p:spTree>
    <p:extLst>
      <p:ext uri="{BB962C8B-B14F-4D97-AF65-F5344CB8AC3E}">
        <p14:creationId xmlns:p14="http://schemas.microsoft.com/office/powerpoint/2010/main" val="286965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66850"/>
          </a:xfrm>
        </p:spPr>
        <p:txBody>
          <a:bodyPr/>
          <a:lstStyle/>
          <a:p>
            <a:r>
              <a:rPr lang="en-US" dirty="0" smtClean="0"/>
              <a:t>Transcultural Assessment</a:t>
            </a:r>
            <a:endParaRPr lang="en-US" dirty="0"/>
          </a:p>
        </p:txBody>
      </p:sp>
      <p:sp>
        <p:nvSpPr>
          <p:cNvPr id="3" name="Subtitle 2"/>
          <p:cNvSpPr>
            <a:spLocks noGrp="1"/>
          </p:cNvSpPr>
          <p:nvPr>
            <p:ph type="subTitle" idx="1"/>
          </p:nvPr>
        </p:nvSpPr>
        <p:spPr>
          <a:xfrm>
            <a:off x="1371600" y="4495800"/>
            <a:ext cx="6400800" cy="1752600"/>
          </a:xfrm>
        </p:spPr>
        <p:txBody>
          <a:bodyPr/>
          <a:lstStyle/>
          <a:p>
            <a:r>
              <a:rPr lang="en-US" dirty="0" smtClean="0">
                <a:solidFill>
                  <a:schemeClr val="tx1"/>
                </a:solidFill>
              </a:rPr>
              <a:t>Erica Linn</a:t>
            </a:r>
          </a:p>
          <a:p>
            <a:r>
              <a:rPr lang="en-US" dirty="0" smtClean="0">
                <a:solidFill>
                  <a:schemeClr val="tx1"/>
                </a:solidFill>
              </a:rPr>
              <a:t>University of St. Francis</a:t>
            </a:r>
            <a:endParaRPr lang="en-US"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170" y="2133600"/>
            <a:ext cx="21399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417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sp>
        <p:nvSpPr>
          <p:cNvPr id="3" name="Content Placeholder 2"/>
          <p:cNvSpPr>
            <a:spLocks noGrp="1"/>
          </p:cNvSpPr>
          <p:nvPr>
            <p:ph sz="half" idx="1"/>
          </p:nvPr>
        </p:nvSpPr>
        <p:spPr/>
        <p:txBody>
          <a:bodyPr/>
          <a:lstStyle/>
          <a:p>
            <a:r>
              <a:rPr lang="en-US" dirty="0"/>
              <a:t>when asked whether she sees herself as </a:t>
            </a:r>
            <a:r>
              <a:rPr lang="en-US" dirty="0" smtClean="0"/>
              <a:t>past-, </a:t>
            </a:r>
            <a:r>
              <a:rPr lang="en-US" dirty="0"/>
              <a:t>present-, or future-oriented, Rose comments, “I can be all of those. I like to enjoy today, but you have to work hard to get what you want in the future.” </a:t>
            </a:r>
          </a:p>
        </p:txBody>
      </p:sp>
      <p:sp>
        <p:nvSpPr>
          <p:cNvPr id="4" name="Content Placeholder 3"/>
          <p:cNvSpPr>
            <a:spLocks noGrp="1"/>
          </p:cNvSpPr>
          <p:nvPr>
            <p:ph sz="half" idx="2"/>
          </p:nvPr>
        </p:nvSpPr>
        <p:spPr/>
        <p:txBody>
          <a:bodyPr/>
          <a:lstStyle/>
          <a:p>
            <a:r>
              <a:rPr lang="en-US" dirty="0"/>
              <a:t>U</a:t>
            </a:r>
            <a:r>
              <a:rPr lang="en-US" dirty="0" smtClean="0"/>
              <a:t>sually wears a watch</a:t>
            </a:r>
          </a:p>
          <a:p>
            <a:r>
              <a:rPr lang="en-US" dirty="0" smtClean="0"/>
              <a:t>Tried to be 15 minutes early</a:t>
            </a:r>
          </a:p>
          <a:p>
            <a:r>
              <a:rPr lang="en-US" dirty="0"/>
              <a:t>reminds family members to take their medications on time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800600"/>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48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Organization</a:t>
            </a:r>
            <a:endParaRPr lang="en-US" dirty="0"/>
          </a:p>
        </p:txBody>
      </p:sp>
      <p:sp>
        <p:nvSpPr>
          <p:cNvPr id="3" name="Content Placeholder 2"/>
          <p:cNvSpPr>
            <a:spLocks noGrp="1"/>
          </p:cNvSpPr>
          <p:nvPr>
            <p:ph idx="1"/>
          </p:nvPr>
        </p:nvSpPr>
        <p:spPr/>
        <p:txBody>
          <a:bodyPr>
            <a:normAutofit/>
          </a:bodyPr>
          <a:lstStyle/>
          <a:p>
            <a:r>
              <a:rPr lang="en-US" dirty="0" smtClean="0"/>
              <a:t>Has seven siblings</a:t>
            </a:r>
          </a:p>
          <a:p>
            <a:r>
              <a:rPr lang="en-US" dirty="0" smtClean="0"/>
              <a:t>Has visitors </a:t>
            </a:r>
            <a:r>
              <a:rPr lang="en-US" dirty="0"/>
              <a:t>at their home almost every </a:t>
            </a:r>
            <a:r>
              <a:rPr lang="en-US" dirty="0" smtClean="0"/>
              <a:t>day, mostly relatives</a:t>
            </a:r>
          </a:p>
          <a:p>
            <a:r>
              <a:rPr lang="en-US" dirty="0" smtClean="0"/>
              <a:t>Many childhood stories include relatives</a:t>
            </a:r>
          </a:p>
          <a:p>
            <a:r>
              <a:rPr lang="en-US" dirty="0"/>
              <a:t>When asked about her role in her family structure, she comments, “I take care of people, but we’re all close.” </a:t>
            </a:r>
            <a:endParaRPr lang="en-US" dirty="0" smtClean="0"/>
          </a:p>
        </p:txBody>
      </p:sp>
    </p:spTree>
    <p:extLst>
      <p:ext uri="{BB962C8B-B14F-4D97-AF65-F5344CB8AC3E}">
        <p14:creationId xmlns:p14="http://schemas.microsoft.com/office/powerpoint/2010/main" val="414070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&amp; spirituality</a:t>
            </a:r>
            <a:endParaRPr lang="en-US" dirty="0"/>
          </a:p>
        </p:txBody>
      </p:sp>
      <p:sp>
        <p:nvSpPr>
          <p:cNvPr id="3" name="Content Placeholder 2"/>
          <p:cNvSpPr>
            <a:spLocks noGrp="1"/>
          </p:cNvSpPr>
          <p:nvPr>
            <p:ph idx="1"/>
          </p:nvPr>
        </p:nvSpPr>
        <p:spPr/>
        <p:txBody>
          <a:bodyPr/>
          <a:lstStyle/>
          <a:p>
            <a:r>
              <a:rPr lang="en-US" dirty="0" smtClean="0"/>
              <a:t>Rose is now Lutheran</a:t>
            </a:r>
          </a:p>
          <a:p>
            <a:r>
              <a:rPr lang="en-US" dirty="0" smtClean="0"/>
              <a:t>Raised Catholic &amp; Baptist</a:t>
            </a:r>
          </a:p>
          <a:p>
            <a:r>
              <a:rPr lang="en-US" dirty="0" err="1"/>
              <a:t>Campinha-Bacote</a:t>
            </a:r>
            <a:r>
              <a:rPr lang="en-US" dirty="0"/>
              <a:t> (2009) comments, “African Americans consider themselves spiritual beings, and God is thought to be the supreme healer” (p.51). </a:t>
            </a:r>
            <a:endParaRPr lang="en-US" dirty="0" smtClean="0"/>
          </a:p>
          <a:p>
            <a:r>
              <a:rPr lang="en-US" dirty="0" smtClean="0"/>
              <a:t>Rose </a:t>
            </a:r>
            <a:r>
              <a:rPr lang="en-US" dirty="0"/>
              <a:t>expresses agreement with this view.</a:t>
            </a:r>
          </a:p>
        </p:txBody>
      </p:sp>
    </p:spTree>
    <p:extLst>
      <p:ext uri="{BB962C8B-B14F-4D97-AF65-F5344CB8AC3E}">
        <p14:creationId xmlns:p14="http://schemas.microsoft.com/office/powerpoint/2010/main" val="14645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Control</a:t>
            </a:r>
            <a:endParaRPr lang="en-US" dirty="0"/>
          </a:p>
        </p:txBody>
      </p:sp>
      <p:sp>
        <p:nvSpPr>
          <p:cNvPr id="3" name="Content Placeholder 2"/>
          <p:cNvSpPr>
            <a:spLocks noGrp="1"/>
          </p:cNvSpPr>
          <p:nvPr>
            <p:ph idx="1"/>
          </p:nvPr>
        </p:nvSpPr>
        <p:spPr/>
        <p:txBody>
          <a:bodyPr>
            <a:normAutofit fontScale="92500"/>
          </a:bodyPr>
          <a:lstStyle/>
          <a:p>
            <a:r>
              <a:rPr lang="en-US" dirty="0"/>
              <a:t>Rose defines health as “mind and spirit and physical. Being able to live your life.’” She defines illness as “not caring, not paying attention, not being proactive.” Rose states, “I try to get exercise. I started the wellness program here for employees. I want to get in better shape</a:t>
            </a:r>
            <a:r>
              <a:rPr lang="en-US" dirty="0" smtClean="0"/>
              <a:t>.”</a:t>
            </a:r>
          </a:p>
          <a:p>
            <a:r>
              <a:rPr lang="en-US" dirty="0"/>
              <a:t>Rose says that her hobbies help her relax; she gardens, and cooks frequently, often with her sisters and their </a:t>
            </a:r>
            <a:r>
              <a:rPr lang="en-US" dirty="0" smtClean="0"/>
              <a:t>families.</a:t>
            </a:r>
          </a:p>
          <a:p>
            <a:endParaRPr lang="en-US" dirty="0"/>
          </a:p>
        </p:txBody>
      </p:sp>
    </p:spTree>
    <p:extLst>
      <p:ext uri="{BB962C8B-B14F-4D97-AF65-F5344CB8AC3E}">
        <p14:creationId xmlns:p14="http://schemas.microsoft.com/office/powerpoint/2010/main" val="199912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Health Practices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r>
              <a:rPr lang="en-US" dirty="0" smtClean="0"/>
              <a:t>This </a:t>
            </a:r>
            <a:r>
              <a:rPr lang="en-US" dirty="0"/>
              <a:t>led to a discussion of self-efficacy. Rose states, “You’ve got to work for what you want. You can change your life if you work for it.” This contrasts with </a:t>
            </a:r>
            <a:r>
              <a:rPr lang="en-US" dirty="0" err="1"/>
              <a:t>Giger’s</a:t>
            </a:r>
            <a:r>
              <a:rPr lang="en-US" dirty="0"/>
              <a:t> (2023) assessment of Hispanic views: “There is…a fatalistic belief that one is at the mercy of the environment and has little control over what happens” (p.219</a:t>
            </a:r>
            <a:r>
              <a:rPr lang="en-US" dirty="0" smtClean="0"/>
              <a:t>).</a:t>
            </a:r>
          </a:p>
          <a:p>
            <a:r>
              <a:rPr lang="en-US" dirty="0" smtClean="0"/>
              <a:t>Rose says that her family gets together when someone is </a:t>
            </a:r>
            <a:r>
              <a:rPr lang="en-US" dirty="0" smtClean="0"/>
              <a:t>sick.</a:t>
            </a:r>
            <a:endParaRPr lang="en-US" dirty="0"/>
          </a:p>
        </p:txBody>
      </p:sp>
    </p:spTree>
    <p:extLst>
      <p:ext uri="{BB962C8B-B14F-4D97-AF65-F5344CB8AC3E}">
        <p14:creationId xmlns:p14="http://schemas.microsoft.com/office/powerpoint/2010/main" val="180534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smtClean="0"/>
              <a:t>Diet</a:t>
            </a:r>
            <a:endParaRPr lang="en-US" sz="6600" dirty="0"/>
          </a:p>
        </p:txBody>
      </p:sp>
      <p:sp>
        <p:nvSpPr>
          <p:cNvPr id="5" name="Content Placeholder 4"/>
          <p:cNvSpPr>
            <a:spLocks noGrp="1"/>
          </p:cNvSpPr>
          <p:nvPr>
            <p:ph idx="1"/>
          </p:nvPr>
        </p:nvSpPr>
        <p:spPr>
          <a:xfrm>
            <a:off x="457200" y="2895600"/>
            <a:ext cx="8229600" cy="3230563"/>
          </a:xfrm>
        </p:spPr>
        <p:txBody>
          <a:bodyPr/>
          <a:lstStyle/>
          <a:p>
            <a:r>
              <a:rPr lang="en-US" dirty="0" smtClean="0"/>
              <a:t>Rose says, when </a:t>
            </a:r>
            <a:r>
              <a:rPr lang="en-US" dirty="0"/>
              <a:t>she was a kid, she says she ate “normal </a:t>
            </a:r>
            <a:r>
              <a:rPr lang="en-US" dirty="0" smtClean="0"/>
              <a:t>food </a:t>
            </a:r>
            <a:r>
              <a:rPr lang="en-US" dirty="0"/>
              <a:t>with some Latin flair, and soul </a:t>
            </a:r>
            <a:r>
              <a:rPr lang="en-US" dirty="0" smtClean="0"/>
              <a:t>food.” </a:t>
            </a:r>
            <a:r>
              <a:rPr lang="en-US" dirty="0"/>
              <a:t>She says, “Oh yeah, we ate greens and all that</a:t>
            </a:r>
            <a:r>
              <a:rPr lang="en-US" dirty="0" smtClean="0"/>
              <a:t>.”</a:t>
            </a:r>
          </a:p>
          <a:p>
            <a:r>
              <a:rPr lang="en-US" dirty="0" smtClean="0"/>
              <a:t>“</a:t>
            </a:r>
            <a:r>
              <a:rPr lang="en-US" dirty="0"/>
              <a:t>I like to eat roots, vegetables that are of the earth. I love beets and rutabaga.”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1911350"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089966"/>
            <a:ext cx="2196152" cy="146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74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Variations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Rose is 5’6”, </a:t>
            </a:r>
            <a:r>
              <a:rPr lang="en-US" dirty="0" smtClean="0"/>
              <a:t>borderline overweight.</a:t>
            </a:r>
          </a:p>
          <a:p>
            <a:r>
              <a:rPr lang="en-US" dirty="0" smtClean="0"/>
              <a:t>Medium caramel skin</a:t>
            </a:r>
          </a:p>
          <a:p>
            <a:r>
              <a:rPr lang="en-US" dirty="0" smtClean="0"/>
              <a:t>Thick, curly, chin length hair</a:t>
            </a:r>
          </a:p>
          <a:p>
            <a:r>
              <a:rPr lang="en-US" dirty="0" smtClean="0"/>
              <a:t>Reports good health; seasonal allergies are her only problem</a:t>
            </a:r>
          </a:p>
          <a:p>
            <a:r>
              <a:rPr lang="en-US" dirty="0" smtClean="0"/>
              <a:t>Family has, </a:t>
            </a:r>
            <a:r>
              <a:rPr lang="en-US" dirty="0"/>
              <a:t>“The usual stuff. Hypertension, diabetes. My grandma had stomach </a:t>
            </a:r>
            <a:r>
              <a:rPr lang="en-US" dirty="0" smtClean="0"/>
              <a:t>cancer.”</a:t>
            </a:r>
          </a:p>
          <a:p>
            <a:r>
              <a:rPr lang="en-US" dirty="0" err="1" smtClean="0"/>
              <a:t>Giger</a:t>
            </a:r>
            <a:r>
              <a:rPr lang="en-US" dirty="0" smtClean="0"/>
              <a:t> (2013) reports, “African-Americans </a:t>
            </a:r>
            <a:r>
              <a:rPr lang="en-US" dirty="0"/>
              <a:t>have the poorest rate of hypertension control” </a:t>
            </a:r>
            <a:r>
              <a:rPr lang="en-US" dirty="0" smtClean="0"/>
              <a:t>(p.185) and “[t]he </a:t>
            </a:r>
            <a:r>
              <a:rPr lang="en-US" dirty="0"/>
              <a:t>prevalence of type 2 diabetes is higher in African-Americans than in Whites (p.187).</a:t>
            </a:r>
            <a:endParaRPr lang="en-US" dirty="0" smtClean="0"/>
          </a:p>
          <a:p>
            <a:endParaRPr lang="en-US" dirty="0" smtClean="0"/>
          </a:p>
          <a:p>
            <a:endParaRPr lang="en-US" dirty="0" smtClean="0"/>
          </a:p>
        </p:txBody>
      </p:sp>
    </p:spTree>
    <p:extLst>
      <p:ext uri="{BB962C8B-B14F-4D97-AF65-F5344CB8AC3E}">
        <p14:creationId xmlns:p14="http://schemas.microsoft.com/office/powerpoint/2010/main" val="135261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Assessment</a:t>
            </a:r>
            <a:endParaRPr lang="en-US" dirty="0"/>
          </a:p>
        </p:txBody>
      </p:sp>
      <p:sp>
        <p:nvSpPr>
          <p:cNvPr id="3" name="Content Placeholder 2"/>
          <p:cNvSpPr>
            <a:spLocks noGrp="1"/>
          </p:cNvSpPr>
          <p:nvPr>
            <p:ph idx="1"/>
          </p:nvPr>
        </p:nvSpPr>
        <p:spPr>
          <a:xfrm>
            <a:off x="457200" y="3581400"/>
            <a:ext cx="8229600" cy="2544763"/>
          </a:xfrm>
        </p:spPr>
        <p:txBody>
          <a:bodyPr/>
          <a:lstStyle/>
          <a:p>
            <a:r>
              <a:rPr lang="en-US" dirty="0"/>
              <a:t>Rose acknowledges that </a:t>
            </a:r>
            <a:r>
              <a:rPr lang="en-US" dirty="0" smtClean="0"/>
              <a:t>she is a mix of African-American </a:t>
            </a:r>
            <a:r>
              <a:rPr lang="en-US" dirty="0"/>
              <a:t>culture, Hispanic culture, and White culture. She says, “I can be comfortable in a lot of different situations.”</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289" y="1600200"/>
            <a:ext cx="1800509" cy="174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791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Nursing Diagnoses</a:t>
            </a:r>
            <a:endParaRPr lang="en-US" sz="5400" dirty="0"/>
          </a:p>
        </p:txBody>
      </p:sp>
      <p:sp>
        <p:nvSpPr>
          <p:cNvPr id="3" name="Content Placeholder 2"/>
          <p:cNvSpPr>
            <a:spLocks noGrp="1"/>
          </p:cNvSpPr>
          <p:nvPr>
            <p:ph idx="1"/>
          </p:nvPr>
        </p:nvSpPr>
        <p:spPr>
          <a:xfrm>
            <a:off x="457200" y="3048000"/>
            <a:ext cx="8229600" cy="3078163"/>
          </a:xfrm>
        </p:spPr>
        <p:txBody>
          <a:bodyPr/>
          <a:lstStyle/>
          <a:p>
            <a:r>
              <a:rPr lang="en-US" sz="2800" dirty="0"/>
              <a:t>Altered nutrition: potential for more than body </a:t>
            </a:r>
            <a:r>
              <a:rPr lang="en-US" sz="2800" dirty="0" smtClean="0"/>
              <a:t>requirements</a:t>
            </a:r>
          </a:p>
          <a:p>
            <a:r>
              <a:rPr lang="en-US" sz="2800" dirty="0"/>
              <a:t>Health seeking behaviors (specify) or desire for high-level wellness (specify</a:t>
            </a:r>
            <a:r>
              <a:rPr lang="en-US" sz="2800" dirty="0" smtClean="0"/>
              <a:t>)</a:t>
            </a:r>
          </a:p>
          <a:p>
            <a:r>
              <a:rPr lang="en-US" sz="2800" dirty="0"/>
              <a:t>Family coping: potential for </a:t>
            </a:r>
            <a:r>
              <a:rPr lang="en-US" sz="2800" dirty="0" smtClean="0"/>
              <a:t>growth</a:t>
            </a:r>
            <a:r>
              <a:rPr lang="en-US" sz="2800" dirty="0"/>
              <a:t> </a:t>
            </a:r>
            <a:r>
              <a:rPr lang="en-US" sz="2800" dirty="0" smtClean="0"/>
              <a:t>(NANDA </a:t>
            </a:r>
            <a:r>
              <a:rPr lang="en-US" sz="2800" dirty="0"/>
              <a:t>nursing diagnosis </a:t>
            </a:r>
            <a:r>
              <a:rPr lang="en-US" sz="2800" dirty="0" smtClean="0"/>
              <a:t>list, 2012</a:t>
            </a:r>
            <a:r>
              <a:rPr lang="en-US" sz="2800" dirty="0"/>
              <a:t>).</a:t>
            </a:r>
            <a:endParaRPr lang="en-US" sz="2800"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99" y="1600200"/>
            <a:ext cx="195749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98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5400" dirty="0" smtClean="0"/>
              <a:t>Plan of Care</a:t>
            </a:r>
            <a:endParaRPr lang="en-US" sz="5400" dirty="0"/>
          </a:p>
        </p:txBody>
      </p:sp>
      <p:sp>
        <p:nvSpPr>
          <p:cNvPr id="3" name="Content Placeholder 2"/>
          <p:cNvSpPr>
            <a:spLocks noGrp="1"/>
          </p:cNvSpPr>
          <p:nvPr>
            <p:ph idx="1"/>
          </p:nvPr>
        </p:nvSpPr>
        <p:spPr>
          <a:xfrm>
            <a:off x="457200" y="3124200"/>
            <a:ext cx="8229600" cy="3001963"/>
          </a:xfrm>
        </p:spPr>
        <p:txBody>
          <a:bodyPr/>
          <a:lstStyle/>
          <a:p>
            <a:r>
              <a:rPr lang="en-US" sz="2800" dirty="0" smtClean="0"/>
              <a:t>Encourage health seeking behaviors, including exercise, healthy diet, and weight loss</a:t>
            </a:r>
          </a:p>
          <a:p>
            <a:r>
              <a:rPr lang="en-US" sz="2800" dirty="0" smtClean="0"/>
              <a:t>Encourage family coping patterns</a:t>
            </a:r>
          </a:p>
          <a:p>
            <a:r>
              <a:rPr lang="en-US" sz="2800" dirty="0" smtClean="0"/>
              <a:t>Encourage continued integration of cultural practices, to maximize functioning within each environment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1524000"/>
            <a:ext cx="30353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05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is Cultural Competence?</a:t>
            </a:r>
            <a:endParaRPr lang="en-US" sz="4800" dirty="0"/>
          </a:p>
        </p:txBody>
      </p:sp>
      <p:sp>
        <p:nvSpPr>
          <p:cNvPr id="3" name="Content Placeholder 2"/>
          <p:cNvSpPr>
            <a:spLocks noGrp="1"/>
          </p:cNvSpPr>
          <p:nvPr>
            <p:ph idx="1"/>
          </p:nvPr>
        </p:nvSpPr>
        <p:spPr>
          <a:xfrm>
            <a:off x="457200" y="3581400"/>
            <a:ext cx="8229600" cy="2743199"/>
          </a:xfrm>
        </p:spPr>
        <p:txBody>
          <a:bodyPr/>
          <a:lstStyle/>
          <a:p>
            <a:r>
              <a:rPr lang="en-US" dirty="0" smtClean="0"/>
              <a:t>“…the </a:t>
            </a:r>
            <a:r>
              <a:rPr lang="en-US" dirty="0"/>
              <a:t>process that occurs when culture care values, expressions, or patterns are known and used appropriately and meaningfully by the nurse with individuals or groups” </a:t>
            </a:r>
            <a:r>
              <a:rPr lang="en-US" dirty="0" smtClean="0"/>
              <a:t>(</a:t>
            </a:r>
            <a:r>
              <a:rPr lang="en-US" dirty="0"/>
              <a:t>Castro &amp; </a:t>
            </a:r>
            <a:r>
              <a:rPr lang="en-US" dirty="0" smtClean="0"/>
              <a:t>Ruiz, 2009, p.279)</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15240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494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533400" y="1600200"/>
            <a:ext cx="8229600" cy="4525963"/>
          </a:xfrm>
        </p:spPr>
        <p:txBody>
          <a:bodyPr/>
          <a:lstStyle/>
          <a:p>
            <a:r>
              <a:rPr lang="en-US" dirty="0"/>
              <a:t>Rose’s </a:t>
            </a:r>
            <a:r>
              <a:rPr lang="en-US" dirty="0" smtClean="0"/>
              <a:t>cultural </a:t>
            </a:r>
            <a:r>
              <a:rPr lang="en-US" dirty="0"/>
              <a:t>experience provides examples of specific cultural features; this specific knowledge is essential to developing cultural competence. With this knowledge, the culturally sensitive health care provider can take the next step:  examination of  how to develop cultural competence.</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1155" y="5088340"/>
            <a:ext cx="106732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176266"/>
            <a:ext cx="2057400" cy="152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579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752600"/>
            <a:ext cx="8229600" cy="4419600"/>
          </a:xfrm>
        </p:spPr>
        <p:txBody>
          <a:bodyPr>
            <a:noAutofit/>
          </a:bodyPr>
          <a:lstStyle/>
          <a:p>
            <a:pPr marL="0" indent="0">
              <a:buNone/>
            </a:pPr>
            <a:r>
              <a:rPr lang="en-US" sz="1400" dirty="0" err="1"/>
              <a:t>Campinha-Bacote</a:t>
            </a:r>
            <a:r>
              <a:rPr lang="en-US" sz="1400" dirty="0"/>
              <a:t>, J. (2009). A culturally competent model of care for African Americans. </a:t>
            </a:r>
            <a:r>
              <a:rPr lang="en-US" sz="1400" i="1" dirty="0"/>
              <a:t>Urologic Nursing</a:t>
            </a:r>
            <a:r>
              <a:rPr lang="en-US" sz="1400" dirty="0"/>
              <a:t>, 29 (1), 49-54.</a:t>
            </a:r>
          </a:p>
          <a:p>
            <a:pPr marL="0" indent="0">
              <a:buNone/>
            </a:pPr>
            <a:r>
              <a:rPr lang="en-US" sz="1400" dirty="0"/>
              <a:t> </a:t>
            </a:r>
          </a:p>
          <a:p>
            <a:pPr marL="0" indent="0">
              <a:buNone/>
            </a:pPr>
            <a:r>
              <a:rPr lang="en-US" sz="1400" dirty="0"/>
              <a:t>Castro, A. &amp; Ruiz, E. (2009). The effects of nurse practitioner cultural competence on Latina patient satisfaction. </a:t>
            </a:r>
            <a:r>
              <a:rPr lang="en-US" sz="1400" i="1" dirty="0"/>
              <a:t>Journal of the American Academy of Nurse Practitioners</a:t>
            </a:r>
            <a:r>
              <a:rPr lang="en-US" sz="1400" dirty="0"/>
              <a:t>, 21, 278-286</a:t>
            </a:r>
            <a:r>
              <a:rPr lang="en-US" sz="1400" dirty="0" smtClean="0"/>
              <a:t>.</a:t>
            </a:r>
          </a:p>
          <a:p>
            <a:pPr marL="0" indent="0">
              <a:buNone/>
            </a:pPr>
            <a:endParaRPr lang="en-US" sz="1400" dirty="0"/>
          </a:p>
          <a:p>
            <a:pPr marL="0" indent="0">
              <a:buNone/>
            </a:pPr>
            <a:r>
              <a:rPr lang="en-US" sz="1400" dirty="0" err="1" smtClean="0"/>
              <a:t>Giger</a:t>
            </a:r>
            <a:r>
              <a:rPr lang="en-US" sz="1400" dirty="0"/>
              <a:t>, J. (2013). </a:t>
            </a:r>
            <a:r>
              <a:rPr lang="en-US" sz="1400" i="1" dirty="0"/>
              <a:t>Transcultural nursing assessment and intervention</a:t>
            </a:r>
            <a:r>
              <a:rPr lang="en-US" sz="1400" dirty="0"/>
              <a:t>. (6</a:t>
            </a:r>
            <a:r>
              <a:rPr lang="en-US" sz="1400" baseline="30000" dirty="0"/>
              <a:t>th</a:t>
            </a:r>
            <a:r>
              <a:rPr lang="en-US" sz="1400" dirty="0"/>
              <a:t> ed.). St. Louis, MO: Elsevier Mosby.</a:t>
            </a:r>
          </a:p>
          <a:p>
            <a:pPr marL="0" indent="0">
              <a:buNone/>
            </a:pPr>
            <a:endParaRPr lang="en-US" sz="1400" dirty="0"/>
          </a:p>
          <a:p>
            <a:pPr marL="0" indent="0">
              <a:buNone/>
            </a:pPr>
            <a:r>
              <a:rPr lang="en-US" sz="1400" dirty="0" smtClean="0"/>
              <a:t>Lucas</a:t>
            </a:r>
            <a:r>
              <a:rPr lang="en-US" sz="1400" dirty="0"/>
              <a:t>, T., </a:t>
            </a:r>
            <a:r>
              <a:rPr lang="en-US" sz="1400" dirty="0" err="1"/>
              <a:t>Lakey</a:t>
            </a:r>
            <a:r>
              <a:rPr lang="en-US" sz="1400" dirty="0"/>
              <a:t>, B., </a:t>
            </a:r>
            <a:r>
              <a:rPr lang="en-US" sz="1400" dirty="0" err="1"/>
              <a:t>Arnetz</a:t>
            </a:r>
            <a:r>
              <a:rPr lang="en-US" sz="1400" dirty="0"/>
              <a:t>, J., &amp; </a:t>
            </a:r>
            <a:r>
              <a:rPr lang="en-US" sz="1400" dirty="0" err="1"/>
              <a:t>Arnetz</a:t>
            </a:r>
            <a:r>
              <a:rPr lang="en-US" sz="1400" dirty="0"/>
              <a:t>, B. (2010). Do ratings of African-American cultural competency reflect characteristics of providers or perceivers? Initial demonstration of a generalizability theory approach. </a:t>
            </a:r>
            <a:r>
              <a:rPr lang="en-US" sz="1400" i="1" dirty="0"/>
              <a:t>Psychology, Health &amp; Medicine</a:t>
            </a:r>
            <a:r>
              <a:rPr lang="en-US" sz="1400" dirty="0"/>
              <a:t>, 15(4), 445–453.</a:t>
            </a:r>
          </a:p>
          <a:p>
            <a:pPr marL="0" indent="0">
              <a:buNone/>
            </a:pPr>
            <a:r>
              <a:rPr lang="en-US" sz="1400" dirty="0"/>
              <a:t> </a:t>
            </a:r>
          </a:p>
          <a:p>
            <a:pPr marL="0" indent="0">
              <a:buNone/>
            </a:pPr>
            <a:r>
              <a:rPr lang="en-US" sz="1400" dirty="0" err="1"/>
              <a:t>Moskowitz</a:t>
            </a:r>
            <a:r>
              <a:rPr lang="en-US" sz="1400" dirty="0"/>
              <a:t>, G., Stone, J. &amp; Childs, A. (2012). Implicit stereotyping and medical decisions: unconscious stereotype activation in practitioners’ thoughts about African Americans. </a:t>
            </a:r>
            <a:r>
              <a:rPr lang="en-US" sz="1400" i="1" dirty="0"/>
              <a:t>American Journal of Public Health, </a:t>
            </a:r>
            <a:r>
              <a:rPr lang="en-US" sz="1400" dirty="0"/>
              <a:t>102(5), 996-1001</a:t>
            </a:r>
            <a:r>
              <a:rPr lang="en-US" sz="1400" dirty="0" smtClean="0"/>
              <a:t>.</a:t>
            </a:r>
          </a:p>
          <a:p>
            <a:pPr marL="0" indent="0">
              <a:buNone/>
            </a:pPr>
            <a:endParaRPr lang="en-US" sz="1400" dirty="0"/>
          </a:p>
          <a:p>
            <a:pPr marL="0" indent="0">
              <a:buNone/>
            </a:pPr>
            <a:r>
              <a:rPr lang="en-US" sz="1400" dirty="0" smtClean="0"/>
              <a:t>NANDA </a:t>
            </a:r>
            <a:r>
              <a:rPr lang="en-US" sz="1400" dirty="0"/>
              <a:t>n</a:t>
            </a:r>
            <a:r>
              <a:rPr lang="en-US" sz="1400" dirty="0" smtClean="0"/>
              <a:t>ursing diagnosis </a:t>
            </a:r>
            <a:r>
              <a:rPr lang="en-US" sz="1400" dirty="0"/>
              <a:t>l</a:t>
            </a:r>
            <a:r>
              <a:rPr lang="en-US" sz="1400" dirty="0" smtClean="0"/>
              <a:t>ist. (2012). </a:t>
            </a:r>
            <a:r>
              <a:rPr lang="en-US" sz="1400" dirty="0"/>
              <a:t>Retrieved from http://</a:t>
            </a:r>
            <a:r>
              <a:rPr lang="en-US" sz="1400" dirty="0" smtClean="0"/>
              <a:t>www.nandanursingdiagnosislist.org</a:t>
            </a:r>
            <a:r>
              <a:rPr lang="en-US" sz="1600" dirty="0" smtClean="0"/>
              <a:t>.</a:t>
            </a:r>
          </a:p>
        </p:txBody>
      </p:sp>
    </p:spTree>
    <p:extLst>
      <p:ext uri="{BB962C8B-B14F-4D97-AF65-F5344CB8AC3E}">
        <p14:creationId xmlns:p14="http://schemas.microsoft.com/office/powerpoint/2010/main" val="422636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Culture - “</a:t>
            </a:r>
            <a:r>
              <a:rPr lang="en-US" dirty="0"/>
              <a:t>the values, beliefs, norms, and practices of a particular group that are learned and shared and that guide thinking, decisions, and actions in a patterned way’ </a:t>
            </a:r>
            <a:r>
              <a:rPr lang="en-US" dirty="0" smtClean="0"/>
              <a:t>(</a:t>
            </a:r>
            <a:r>
              <a:rPr lang="en-US" dirty="0" err="1" smtClean="0"/>
              <a:t>Giger</a:t>
            </a:r>
            <a:r>
              <a:rPr lang="en-US" dirty="0" smtClean="0"/>
              <a:t>, 2013, p.2</a:t>
            </a:r>
            <a:r>
              <a:rPr lang="en-US" dirty="0"/>
              <a:t>). </a:t>
            </a:r>
            <a:endParaRPr lang="en-US" dirty="0" smtClean="0"/>
          </a:p>
          <a:p>
            <a:r>
              <a:rPr lang="en-US" dirty="0" smtClean="0"/>
              <a:t>Race – people who “share distinguishing physical features, such as skin color, bone structure, or blood group” (</a:t>
            </a:r>
            <a:r>
              <a:rPr lang="en-US" dirty="0" err="1" smtClean="0"/>
              <a:t>Giger</a:t>
            </a:r>
            <a:r>
              <a:rPr lang="en-US" dirty="0" smtClean="0"/>
              <a:t>, 2013, p.60).</a:t>
            </a:r>
          </a:p>
          <a:p>
            <a:r>
              <a:rPr lang="en-US" dirty="0" smtClean="0"/>
              <a:t>Ethnicity – “groups whose members share a common social and cultural heritage passed on to each successive generation” (p.60).</a:t>
            </a:r>
            <a:endParaRPr lang="en-US" dirty="0"/>
          </a:p>
        </p:txBody>
      </p:sp>
    </p:spTree>
    <p:extLst>
      <p:ext uri="{BB962C8B-B14F-4D97-AF65-F5344CB8AC3E}">
        <p14:creationId xmlns:p14="http://schemas.microsoft.com/office/powerpoint/2010/main" val="122619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need Cultural Competence?</a:t>
            </a:r>
            <a:endParaRPr lang="en-US" dirty="0"/>
          </a:p>
        </p:txBody>
      </p:sp>
      <p:sp>
        <p:nvSpPr>
          <p:cNvPr id="3" name="Content Placeholder 2"/>
          <p:cNvSpPr>
            <a:spLocks noGrp="1"/>
          </p:cNvSpPr>
          <p:nvPr>
            <p:ph idx="1"/>
          </p:nvPr>
        </p:nvSpPr>
        <p:spPr/>
        <p:txBody>
          <a:bodyPr>
            <a:normAutofit/>
          </a:bodyPr>
          <a:lstStyle/>
          <a:p>
            <a:r>
              <a:rPr lang="en-US" dirty="0" smtClean="0"/>
              <a:t>Our </a:t>
            </a:r>
            <a:r>
              <a:rPr lang="en-US" dirty="0"/>
              <a:t>ultimate goal is to find effective ways to teach competency to medical professionals so that both explicit and implicit bias will be reduced, along with the undesirable effects of stereotypes. Such training will allow medical professionals to attain their goal: to help and serve all people through the unbiased provision of health care. </a:t>
            </a:r>
            <a:r>
              <a:rPr lang="en-US" dirty="0" smtClean="0"/>
              <a:t>(</a:t>
            </a:r>
            <a:r>
              <a:rPr lang="en-US" dirty="0" err="1"/>
              <a:t>Moskowitz</a:t>
            </a:r>
            <a:r>
              <a:rPr lang="en-US" dirty="0"/>
              <a:t>, Stone, and </a:t>
            </a:r>
            <a:r>
              <a:rPr lang="en-US" dirty="0" smtClean="0"/>
              <a:t>Childs, 2012, p.1000</a:t>
            </a:r>
            <a:r>
              <a:rPr lang="en-US" dirty="0"/>
              <a:t>)</a:t>
            </a:r>
          </a:p>
          <a:p>
            <a:endParaRPr lang="en-US" dirty="0"/>
          </a:p>
        </p:txBody>
      </p:sp>
    </p:spTree>
    <p:extLst>
      <p:ext uri="{BB962C8B-B14F-4D97-AF65-F5344CB8AC3E}">
        <p14:creationId xmlns:p14="http://schemas.microsoft.com/office/powerpoint/2010/main" val="231819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Why do we need Cultural Competence</a:t>
            </a:r>
            <a:r>
              <a:rPr lang="en-US" sz="3600" dirty="0" smtClean="0"/>
              <a:t>? </a:t>
            </a:r>
            <a:br>
              <a:rPr lang="en-US" sz="3600" dirty="0" smtClean="0"/>
            </a:br>
            <a:r>
              <a:rPr lang="en-US" sz="3600" dirty="0" smtClean="0"/>
              <a:t>Another answer:</a:t>
            </a:r>
            <a:endParaRPr lang="en-US" sz="3600" dirty="0"/>
          </a:p>
        </p:txBody>
      </p:sp>
      <p:sp>
        <p:nvSpPr>
          <p:cNvPr id="3" name="Content Placeholder 2"/>
          <p:cNvSpPr>
            <a:spLocks noGrp="1"/>
          </p:cNvSpPr>
          <p:nvPr>
            <p:ph idx="1"/>
          </p:nvPr>
        </p:nvSpPr>
        <p:spPr>
          <a:xfrm>
            <a:off x="457200" y="1828800"/>
            <a:ext cx="8229600" cy="4525963"/>
          </a:xfrm>
        </p:spPr>
        <p:txBody>
          <a:bodyPr>
            <a:normAutofit/>
          </a:bodyPr>
          <a:lstStyle/>
          <a:p>
            <a:r>
              <a:rPr lang="en-US" sz="2800" dirty="0"/>
              <a:t>Luca, </a:t>
            </a:r>
            <a:r>
              <a:rPr lang="en-US" sz="2800" dirty="0" err="1"/>
              <a:t>Lakey</a:t>
            </a:r>
            <a:r>
              <a:rPr lang="en-US" sz="2800" dirty="0"/>
              <a:t>, </a:t>
            </a:r>
            <a:r>
              <a:rPr lang="en-US" sz="2800" dirty="0" err="1"/>
              <a:t>Arnetz</a:t>
            </a:r>
            <a:r>
              <a:rPr lang="en-US" sz="2800" dirty="0"/>
              <a:t> &amp; </a:t>
            </a:r>
            <a:r>
              <a:rPr lang="en-US" sz="2800" dirty="0" err="1"/>
              <a:t>Arnetz</a:t>
            </a:r>
            <a:r>
              <a:rPr lang="en-US" sz="2800" dirty="0"/>
              <a:t> (2010) </a:t>
            </a:r>
            <a:r>
              <a:rPr lang="en-US" sz="2800" dirty="0" smtClean="0"/>
              <a:t>state, </a:t>
            </a:r>
            <a:endParaRPr lang="en-US" sz="2800" dirty="0"/>
          </a:p>
          <a:p>
            <a:pPr marL="400050" lvl="1" indent="0">
              <a:buNone/>
            </a:pPr>
            <a:r>
              <a:rPr lang="en-US" dirty="0"/>
              <a:t>Cultural competency has gained momentum as the possible role of cultural factors in healthcare is increasingly emphasized…and has been used to denote the collected efforts of healthcare professionals to provide quality care to patients regardless of race, ethnicity, culture, and language….Currently, beliefs about culturally competent care inform both the standard and  practice of healthcare in many nations. (p.452).</a:t>
            </a:r>
          </a:p>
          <a:p>
            <a:endParaRPr lang="en-US" dirty="0"/>
          </a:p>
        </p:txBody>
      </p:sp>
    </p:spTree>
    <p:extLst>
      <p:ext uri="{BB962C8B-B14F-4D97-AF65-F5344CB8AC3E}">
        <p14:creationId xmlns:p14="http://schemas.microsoft.com/office/powerpoint/2010/main" val="249900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Interview</a:t>
            </a:r>
            <a:endParaRPr lang="en-US" dirty="0"/>
          </a:p>
        </p:txBody>
      </p:sp>
      <p:sp>
        <p:nvSpPr>
          <p:cNvPr id="3" name="Content Placeholder 2"/>
          <p:cNvSpPr>
            <a:spLocks noGrp="1"/>
          </p:cNvSpPr>
          <p:nvPr>
            <p:ph idx="1"/>
          </p:nvPr>
        </p:nvSpPr>
        <p:spPr>
          <a:xfrm>
            <a:off x="457200" y="2057400"/>
            <a:ext cx="8229600" cy="3810000"/>
          </a:xfrm>
        </p:spPr>
        <p:txBody>
          <a:bodyPr/>
          <a:lstStyle/>
          <a:p>
            <a:r>
              <a:rPr lang="en-US" dirty="0" smtClean="0"/>
              <a:t>Rose, 29 year old female, born in the United States</a:t>
            </a:r>
          </a:p>
          <a:p>
            <a:r>
              <a:rPr lang="en-US" dirty="0" smtClean="0"/>
              <a:t>African-American mother, Mexican-American father, married into Eastern European-American family</a:t>
            </a:r>
          </a:p>
          <a:p>
            <a:r>
              <a:rPr lang="en-US" dirty="0" smtClean="0"/>
              <a:t>Rose’s definition of culture, </a:t>
            </a:r>
            <a:r>
              <a:rPr lang="en-US" dirty="0"/>
              <a:t>“It’s everything. It’s who you are. It’s what you come from.” </a:t>
            </a:r>
          </a:p>
        </p:txBody>
      </p:sp>
    </p:spTree>
    <p:extLst>
      <p:ext uri="{BB962C8B-B14F-4D97-AF65-F5344CB8AC3E}">
        <p14:creationId xmlns:p14="http://schemas.microsoft.com/office/powerpoint/2010/main" val="126831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Native English speaker</a:t>
            </a:r>
          </a:p>
          <a:p>
            <a:r>
              <a:rPr lang="en-US" dirty="0" smtClean="0"/>
              <a:t>Clear, soft, confident voice</a:t>
            </a:r>
          </a:p>
          <a:p>
            <a:r>
              <a:rPr lang="en-US" dirty="0"/>
              <a:t>Silence, </a:t>
            </a:r>
            <a:r>
              <a:rPr lang="en-US" dirty="0" smtClean="0"/>
              <a:t>“when </a:t>
            </a:r>
            <a:r>
              <a:rPr lang="en-US" dirty="0"/>
              <a:t>it’s comfortable</a:t>
            </a:r>
            <a:r>
              <a:rPr lang="en-US" dirty="0" smtClean="0"/>
              <a:t>.”</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39" y="3787162"/>
            <a:ext cx="3852862" cy="255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30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cont’d</a:t>
            </a:r>
            <a:endParaRPr lang="en-US" dirty="0"/>
          </a:p>
        </p:txBody>
      </p:sp>
      <p:sp>
        <p:nvSpPr>
          <p:cNvPr id="3" name="Content Placeholder 2"/>
          <p:cNvSpPr>
            <a:spLocks noGrp="1"/>
          </p:cNvSpPr>
          <p:nvPr>
            <p:ph idx="1"/>
          </p:nvPr>
        </p:nvSpPr>
        <p:spPr/>
        <p:txBody>
          <a:bodyPr>
            <a:normAutofit/>
          </a:bodyPr>
          <a:lstStyle/>
          <a:p>
            <a:r>
              <a:rPr lang="en-US" sz="3000" dirty="0" smtClean="0"/>
              <a:t>She </a:t>
            </a:r>
            <a:r>
              <a:rPr lang="en-US" sz="3000" dirty="0"/>
              <a:t>observes the she naturally slips into an African-American dialect when with African-Americans; </a:t>
            </a:r>
            <a:r>
              <a:rPr lang="en-US" sz="3000" dirty="0" err="1"/>
              <a:t>Giger</a:t>
            </a:r>
            <a:r>
              <a:rPr lang="en-US" sz="3000" dirty="0"/>
              <a:t> (2013) asserts, </a:t>
            </a:r>
          </a:p>
          <a:p>
            <a:pPr marL="400050" lvl="1" indent="0">
              <a:buNone/>
            </a:pPr>
            <a:r>
              <a:rPr lang="en-US" sz="2600" dirty="0"/>
              <a:t>…it is not uncommon for some African-Americans to speak Standard English when serving in a professional capacity or when socializing with Whites and then revert to Black English when interacting in all African-American settings….It is estimated that approximately 80% of African-Americans use Black English at least some of the time. (p.166)</a:t>
            </a:r>
          </a:p>
          <a:p>
            <a:endParaRPr lang="en-US" dirty="0"/>
          </a:p>
        </p:txBody>
      </p:sp>
    </p:spTree>
    <p:extLst>
      <p:ext uri="{BB962C8B-B14F-4D97-AF65-F5344CB8AC3E}">
        <p14:creationId xmlns:p14="http://schemas.microsoft.com/office/powerpoint/2010/main" val="76031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a:t>
            </a:r>
            <a:endParaRPr lang="en-US" dirty="0"/>
          </a:p>
        </p:txBody>
      </p:sp>
      <p:sp>
        <p:nvSpPr>
          <p:cNvPr id="3" name="Content Placeholder 2"/>
          <p:cNvSpPr>
            <a:spLocks noGrp="1"/>
          </p:cNvSpPr>
          <p:nvPr>
            <p:ph sz="half" idx="1"/>
          </p:nvPr>
        </p:nvSpPr>
        <p:spPr/>
        <p:txBody>
          <a:bodyPr/>
          <a:lstStyle/>
          <a:p>
            <a:r>
              <a:rPr lang="en-US" dirty="0"/>
              <a:t> “Probably the same as yours. They say an arm’s length for a personal conversation if you’re friendly</a:t>
            </a:r>
            <a:r>
              <a:rPr lang="en-US" dirty="0" smtClean="0"/>
              <a:t>.”</a:t>
            </a:r>
          </a:p>
        </p:txBody>
      </p:sp>
      <p:sp>
        <p:nvSpPr>
          <p:cNvPr id="4" name="Content Placeholder 3"/>
          <p:cNvSpPr>
            <a:spLocks noGrp="1"/>
          </p:cNvSpPr>
          <p:nvPr>
            <p:ph sz="half" idx="2"/>
          </p:nvPr>
        </p:nvSpPr>
        <p:spPr/>
        <p:txBody>
          <a:bodyPr/>
          <a:lstStyle/>
          <a:p>
            <a:r>
              <a:rPr lang="en-US" dirty="0" smtClean="0"/>
              <a:t>“…. </a:t>
            </a:r>
            <a:r>
              <a:rPr lang="en-US" dirty="0"/>
              <a:t>But when we’re at home, family, they’re all right next to each other. They get real comfortable</a:t>
            </a:r>
            <a:r>
              <a:rPr lang="en-US" dirty="0" smtClean="0"/>
              <a:t>.”</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270786"/>
            <a:ext cx="3276600" cy="218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689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3436</TotalTime>
  <Words>1149</Words>
  <Application>Microsoft Office PowerPoint</Application>
  <PresentationFormat>On-screen Show (4:3)</PresentationFormat>
  <Paragraphs>84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Transcultural Assessment</vt:lpstr>
      <vt:lpstr>What is Cultural Competence?</vt:lpstr>
      <vt:lpstr>Definitions</vt:lpstr>
      <vt:lpstr>Why do we need Cultural Competence?</vt:lpstr>
      <vt:lpstr>Why do we need Cultural Competence?  Another answer:</vt:lpstr>
      <vt:lpstr>The Interview</vt:lpstr>
      <vt:lpstr>Communication</vt:lpstr>
      <vt:lpstr>Communication, cont’d</vt:lpstr>
      <vt:lpstr>Space</vt:lpstr>
      <vt:lpstr>Time</vt:lpstr>
      <vt:lpstr>Social Organization</vt:lpstr>
      <vt:lpstr>Religion &amp; spirituality</vt:lpstr>
      <vt:lpstr>Environmental Control</vt:lpstr>
      <vt:lpstr>Cultural Health Practices</vt:lpstr>
      <vt:lpstr>Diet</vt:lpstr>
      <vt:lpstr>Biological Variations</vt:lpstr>
      <vt:lpstr>Nursing Assessment</vt:lpstr>
      <vt:lpstr>Nursing Diagnoses</vt:lpstr>
      <vt:lpstr>Plan of Care</vt:lpstr>
      <vt:lpstr>Conclusions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Transcultural Assessment</dc:title>
  <dc:creator>Erica</dc:creator>
  <cp:lastModifiedBy>Erica</cp:lastModifiedBy>
  <cp:revision>66</cp:revision>
  <dcterms:created xsi:type="dcterms:W3CDTF">2012-09-27T14:29:45Z</dcterms:created>
  <dcterms:modified xsi:type="dcterms:W3CDTF">2012-10-18T03:19:58Z</dcterms:modified>
</cp:coreProperties>
</file>