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7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80" r:id="rId21"/>
    <p:sldId id="281" r:id="rId22"/>
    <p:sldId id="282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>
        <p:scale>
          <a:sx n="60" d="100"/>
          <a:sy n="60" d="100"/>
        </p:scale>
        <p:origin x="-169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9828AC-9B22-40E8-B56F-091DA4B18103}" type="datetimeFigureOut">
              <a:rPr lang="en-US" smtClean="0"/>
              <a:t>6/29/2013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4AA31D-7A38-4C09-9229-854AE9C0F6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9828AC-9B22-40E8-B56F-091DA4B18103}" type="datetimeFigureOut">
              <a:rPr lang="en-US" smtClean="0"/>
              <a:t>6/29/2013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AA31D-7A38-4C09-9229-854AE9C0F6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9828AC-9B22-40E8-B56F-091DA4B18103}" type="datetimeFigureOut">
              <a:rPr lang="en-US" smtClean="0"/>
              <a:t>6/29/2013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AA31D-7A38-4C09-9229-854AE9C0F6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9828AC-9B22-40E8-B56F-091DA4B18103}" type="datetimeFigureOut">
              <a:rPr lang="en-US" smtClean="0"/>
              <a:t>6/29/2013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AA31D-7A38-4C09-9229-854AE9C0F6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9828AC-9B22-40E8-B56F-091DA4B18103}" type="datetimeFigureOut">
              <a:rPr lang="en-US" smtClean="0"/>
              <a:t>6/29/2013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AA31D-7A38-4C09-9229-854AE9C0F6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9828AC-9B22-40E8-B56F-091DA4B18103}" type="datetimeFigureOut">
              <a:rPr lang="en-US" smtClean="0"/>
              <a:t>6/29/2013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AA31D-7A38-4C09-9229-854AE9C0F6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9828AC-9B22-40E8-B56F-091DA4B18103}" type="datetimeFigureOut">
              <a:rPr lang="en-US" smtClean="0"/>
              <a:t>6/29/2013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AA31D-7A38-4C09-9229-854AE9C0F6B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9828AC-9B22-40E8-B56F-091DA4B18103}" type="datetimeFigureOut">
              <a:rPr lang="en-US" smtClean="0"/>
              <a:t>6/29/2013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AA31D-7A38-4C09-9229-854AE9C0F6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9828AC-9B22-40E8-B56F-091DA4B18103}" type="datetimeFigureOut">
              <a:rPr lang="en-US" smtClean="0"/>
              <a:t>6/29/2013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AA31D-7A38-4C09-9229-854AE9C0F6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99828AC-9B22-40E8-B56F-091DA4B18103}" type="datetimeFigureOut">
              <a:rPr lang="en-US" smtClean="0"/>
              <a:t>6/29/2013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AA31D-7A38-4C09-9229-854AE9C0F6B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9828AC-9B22-40E8-B56F-091DA4B18103}" type="datetimeFigureOut">
              <a:rPr lang="en-US" smtClean="0"/>
              <a:t>6/29/2013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4AA31D-7A38-4C09-9229-854AE9C0F6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99828AC-9B22-40E8-B56F-091DA4B18103}" type="datetimeFigureOut">
              <a:rPr lang="en-US" smtClean="0"/>
              <a:t>6/29/2013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24AA31D-7A38-4C09-9229-854AE9C0F6B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ezproxy.stfrancis.edu:2296/ehost/viewarticle?data=dGJyMPPp44rp2%2fdV0%2bnjisfk5Ie46bRPtK20SbOk63nn5Kx95uXxjL6srU6tqK5JsZazUrGruEyvls5lpOrweezp33vy3%2b2G59q7RbGrsU%2bxrrBIrpzqeezdu33snOJ6u%2bj4gKTq33%2b7t8w%2b3%2bS7Sq6nr0uurbZMtJzkh%2fDj34y73POE6urjkPIA&amp;hid=12" TargetMode="External"/><Relationship Id="rId3" Type="http://schemas.openxmlformats.org/officeDocument/2006/relationships/hyperlink" Target="http://ezproxy.stfrancis.edu:2057/WebZ/FSQUERY?searchtype=hotauthors:format=BI:numrecs=10:dbname=MEDLINE::termh1=Salathiel+M:indexh1=au%3D:sessionid=fsapp1-53166-hhmol7t7-11ph9j:entitypagenum=6:0:next=html/records.html:bad=error/badsearch.html" TargetMode="External"/><Relationship Id="rId7" Type="http://schemas.openxmlformats.org/officeDocument/2006/relationships/hyperlink" Target="http://ezproxy.stfrancis.edu:2296/ehost/viewarticle?data=dGJyMPPp44rp2%2fdV0%2bnjisfk5Ie46bRPtK20SbOk63nn5Kx95uXxjL6srU6tqK5JsZazUrGruEyvls5lpOrweezp33vy3%2b2G59q7RbGrsU%2bxrrBIrpzqeezdu33snOJ6u%2bj4gKTq33%2b7t8w%2b3%2bS7Sq6nr0uurbZMtZzkh%2fDj34y73POE6urjkPIA&amp;hid=12" TargetMode="External"/><Relationship Id="rId2" Type="http://schemas.openxmlformats.org/officeDocument/2006/relationships/hyperlink" Target="http://ezproxy.stfrancis.edu:2057/WebZ/FSQUERY?searchtype=hotauthors:format=BI:numrecs=10:dbname=MEDLINE::termh1=Brenner+ZR:indexh1=au%3D:sessionid=fsapp1-53166-hhmol7t7-11ph9j:entitypagenum=6:0:next=html/records.html:bad=error/badsearch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zproxy.stfrancis.edu:2057/WebZ/FSQUERY?searchtype=hotauthors:format=BI:numrecs=10:dbname=MEDLINE::termh1=Murray+S:indexh1=au%3D:sessionid=fsapp1-53166-hhmol7t7-11ph9j:entitypagenum=19:0:next=html/records.html:bad=error/badsearch.html" TargetMode="External"/><Relationship Id="rId5" Type="http://schemas.openxmlformats.org/officeDocument/2006/relationships/hyperlink" Target="http://ezproxy.stfrancis.edu:2057/WebZ/FSQUERY?searchtype=hotauthors:format=BI:numrecs=10:dbname=MEDLINE::termh1=Krenzer+M:indexh1=au%3D:sessionid=fsapp1-53166-hhmol7t7-11ph9j:entitypagenum=6:0:next=html/records.html:bad=error/badsearch.html" TargetMode="External"/><Relationship Id="rId4" Type="http://schemas.openxmlformats.org/officeDocument/2006/relationships/hyperlink" Target="http://ezproxy.stfrancis.edu:2057/WebZ/FSQUERY?searchtype=hotauthors:format=BI:numrecs=10:dbname=MEDLINE::termh1=Macey+BA:indexh1=au%3D:sessionid=fsapp1-53166-hhmol7t7-11ph9j:entitypagenum=6:0:next=html/records.html:bad=error/badsearch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Evidence-Based Practice: the Registered Nurse’s Role in Robotics-Assisted Surgery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Erica Linn</a:t>
            </a:r>
          </a:p>
          <a:p>
            <a:r>
              <a:rPr lang="en-US" dirty="0" smtClean="0"/>
              <a:t>University of St. Francis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" y="3352800"/>
            <a:ext cx="3810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376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Level VII </a:t>
            </a:r>
            <a:r>
              <a:rPr lang="en-US" dirty="0" smtClean="0"/>
              <a:t>Evidence</a:t>
            </a:r>
          </a:p>
          <a:p>
            <a:r>
              <a:rPr lang="en-US" dirty="0" smtClean="0"/>
              <a:t>Findings:</a:t>
            </a:r>
          </a:p>
          <a:p>
            <a:pPr lvl="1"/>
            <a:r>
              <a:rPr lang="en-US" dirty="0" smtClean="0"/>
              <a:t>RNs should develop knowledge of equipment, and troubleshooting skills.</a:t>
            </a:r>
            <a:endParaRPr lang="en-US" dirty="0" smtClean="0"/>
          </a:p>
          <a:p>
            <a:pPr lvl="1"/>
            <a:r>
              <a:rPr lang="en-US" dirty="0" smtClean="0"/>
              <a:t>Circulating </a:t>
            </a:r>
            <a:r>
              <a:rPr lang="en-US" dirty="0"/>
              <a:t>RN drapes robot, performs specified duties under surgeon's direction.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scrub nurse sets up and monitors equipment, including the robot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urgery </a:t>
            </a:r>
            <a:r>
              <a:rPr lang="en-US" dirty="0"/>
              <a:t>length and OR turnaround time decreases as the surgical team gains </a:t>
            </a:r>
            <a:r>
              <a:rPr lang="en-US" dirty="0" smtClean="0"/>
              <a:t>proficiency.</a:t>
            </a:r>
          </a:p>
          <a:p>
            <a:pPr lvl="1"/>
            <a:r>
              <a:rPr lang="en-US" dirty="0" smtClean="0"/>
              <a:t>Patient </a:t>
            </a:r>
            <a:r>
              <a:rPr lang="en-US" dirty="0"/>
              <a:t>positioning is a significant </a:t>
            </a:r>
            <a:r>
              <a:rPr lang="en-US" dirty="0" smtClean="0"/>
              <a:t>issue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ess </a:t>
            </a:r>
            <a:r>
              <a:rPr lang="en-US" dirty="0"/>
              <a:t>post-operative pain is reported.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Ramsey. R. (2012, March). Robotic gynecologic surgery: trends and nurse involvement at a regional hospital.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3856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VII </a:t>
            </a:r>
            <a:r>
              <a:rPr lang="en-US" dirty="0" smtClean="0"/>
              <a:t>Evidence</a:t>
            </a:r>
          </a:p>
          <a:p>
            <a:r>
              <a:rPr lang="en-US" dirty="0" smtClean="0"/>
              <a:t>Findings:</a:t>
            </a:r>
          </a:p>
          <a:p>
            <a:pPr lvl="1"/>
            <a:r>
              <a:rPr lang="en-US" dirty="0" smtClean="0"/>
              <a:t>Patients </a:t>
            </a:r>
            <a:r>
              <a:rPr lang="en-US" dirty="0"/>
              <a:t>should have two </a:t>
            </a:r>
            <a:r>
              <a:rPr lang="en-US" dirty="0" smtClean="0"/>
              <a:t>IVs.</a:t>
            </a:r>
          </a:p>
          <a:p>
            <a:pPr lvl="1"/>
            <a:r>
              <a:rPr lang="en-US" dirty="0" smtClean="0"/>
              <a:t>Nurses </a:t>
            </a:r>
            <a:r>
              <a:rPr lang="en-US" dirty="0"/>
              <a:t>should use specialized time-out, and test for secure patient positioning before initiating surgery.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Stanton, C. (2010). Establishing a robotic surgery program.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88724"/>
            <a:ext cx="3657600" cy="23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0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Level </a:t>
            </a:r>
            <a:r>
              <a:rPr lang="en-US" dirty="0" smtClean="0"/>
              <a:t>VI Evidence</a:t>
            </a:r>
          </a:p>
          <a:p>
            <a:r>
              <a:rPr lang="en-US" dirty="0" smtClean="0"/>
              <a:t>Design: Quasi-experimental </a:t>
            </a:r>
            <a:r>
              <a:rPr lang="en-US" dirty="0"/>
              <a:t>with two comparison </a:t>
            </a:r>
            <a:r>
              <a:rPr lang="en-US" dirty="0" smtClean="0"/>
              <a:t>treatments</a:t>
            </a:r>
          </a:p>
          <a:p>
            <a:r>
              <a:rPr lang="en-US" dirty="0"/>
              <a:t>Sample: 59 </a:t>
            </a:r>
            <a:r>
              <a:rPr lang="en-US" dirty="0" smtClean="0"/>
              <a:t>procedures</a:t>
            </a:r>
          </a:p>
          <a:p>
            <a:r>
              <a:rPr lang="en-US" dirty="0" smtClean="0"/>
              <a:t>Data collection method: chart </a:t>
            </a:r>
            <a:r>
              <a:rPr lang="en-US" dirty="0" smtClean="0"/>
              <a:t>review</a:t>
            </a:r>
          </a:p>
          <a:p>
            <a:r>
              <a:rPr lang="en-US" dirty="0" smtClean="0"/>
              <a:t>Findings: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significant difference </a:t>
            </a:r>
            <a:r>
              <a:rPr lang="en-US" dirty="0" smtClean="0"/>
              <a:t>found in </a:t>
            </a:r>
            <a:r>
              <a:rPr lang="en-US" dirty="0"/>
              <a:t>cost, preparation time, skin integrity, or intraoperative movement between positioning with air-inflated positioning device and high-density foam </a:t>
            </a:r>
            <a:r>
              <a:rPr lang="en-US" dirty="0" smtClean="0"/>
              <a:t>padding.</a:t>
            </a:r>
            <a:endParaRPr lang="en-US" dirty="0" smtClean="0"/>
          </a:p>
          <a:p>
            <a:r>
              <a:rPr lang="en-US" dirty="0" smtClean="0"/>
              <a:t>Conclusion: Foam </a:t>
            </a:r>
            <a:r>
              <a:rPr lang="en-US" dirty="0"/>
              <a:t>padding selected due to surgeon preference.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Sutton, S., Link, T., Flynn Manic, M.B. (2103, April). A quality improvement project for safe and effective patient positioning during robot-assisted surgery.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42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Level VII </a:t>
            </a:r>
            <a:r>
              <a:rPr lang="en-US" dirty="0" smtClean="0"/>
              <a:t>Evidence</a:t>
            </a:r>
          </a:p>
          <a:p>
            <a:r>
              <a:rPr lang="en-US" dirty="0" smtClean="0"/>
              <a:t>Findings:</a:t>
            </a:r>
          </a:p>
          <a:p>
            <a:pPr lvl="1"/>
            <a:r>
              <a:rPr lang="en-US" dirty="0" smtClean="0"/>
              <a:t>Facilities should have a robotic surgery coordinator.</a:t>
            </a:r>
            <a:endParaRPr lang="en-US" dirty="0" smtClean="0"/>
          </a:p>
          <a:p>
            <a:pPr lvl="1"/>
            <a:r>
              <a:rPr lang="en-US" dirty="0" smtClean="0"/>
              <a:t>Nurses should know that patients </a:t>
            </a:r>
            <a:r>
              <a:rPr lang="en-US" dirty="0"/>
              <a:t>may face increased anxiety and should receive preoperative robotics education.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nurse </a:t>
            </a:r>
            <a:r>
              <a:rPr lang="en-US" dirty="0" smtClean="0"/>
              <a:t>coordinator/educator </a:t>
            </a:r>
            <a:r>
              <a:rPr lang="en-US" dirty="0"/>
              <a:t>should greet the patient on the day of </a:t>
            </a:r>
            <a:r>
              <a:rPr lang="en-US" dirty="0" smtClean="0"/>
              <a:t>surgery, and follow up after discharge. 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relieve pre-operative </a:t>
            </a:r>
            <a:r>
              <a:rPr lang="en-US" dirty="0" smtClean="0"/>
              <a:t>anxiety, </a:t>
            </a:r>
            <a:r>
              <a:rPr lang="en-US" dirty="0"/>
              <a:t>the nurse </a:t>
            </a:r>
            <a:r>
              <a:rPr lang="en-US" dirty="0" smtClean="0"/>
              <a:t>can use standard techniques: calming music, maintain patient modesty, and provide </a:t>
            </a:r>
            <a:r>
              <a:rPr lang="en-US" dirty="0"/>
              <a:t>a comforting presence. </a:t>
            </a:r>
            <a:endParaRPr lang="en-US" dirty="0" smtClean="0"/>
          </a:p>
          <a:p>
            <a:pPr lvl="1"/>
            <a:r>
              <a:rPr lang="en-US" dirty="0" smtClean="0"/>
              <a:t>Postoperatively</a:t>
            </a:r>
            <a:r>
              <a:rPr lang="en-US" dirty="0"/>
              <a:t>, the nurse should make the patient presentable, provide a warm blanket and a quiet environment, and show a trusting relationship with the recovering nurse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second circulating nurse may help manage complexity.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Thell</a:t>
            </a:r>
            <a:r>
              <a:rPr lang="en-US" b="1" dirty="0"/>
              <a:t>, C.G. (2011, Sep). Patient Advocacy in Robotic Surgery.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1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>
            <a:normAutofit fontScale="92500"/>
          </a:bodyPr>
          <a:lstStyle/>
          <a:p>
            <a:r>
              <a:rPr lang="en-US" dirty="0"/>
              <a:t>Level VII </a:t>
            </a:r>
            <a:r>
              <a:rPr lang="en-US" dirty="0" smtClean="0"/>
              <a:t>Evidence</a:t>
            </a:r>
          </a:p>
          <a:p>
            <a:r>
              <a:rPr lang="en-US" dirty="0" smtClean="0"/>
              <a:t>Findings:</a:t>
            </a:r>
          </a:p>
          <a:p>
            <a:pPr lvl="1"/>
            <a:r>
              <a:rPr lang="en-US" dirty="0" smtClean="0"/>
              <a:t>Again, facilities should have a coordinator</a:t>
            </a:r>
            <a:endParaRPr lang="en-US" dirty="0" smtClean="0"/>
          </a:p>
          <a:p>
            <a:pPr lvl="1"/>
            <a:r>
              <a:rPr lang="en-US" dirty="0" smtClean="0"/>
              <a:t>Nurses </a:t>
            </a:r>
            <a:r>
              <a:rPr lang="en-US" dirty="0"/>
              <a:t>should </a:t>
            </a:r>
            <a:r>
              <a:rPr lang="en-US" dirty="0" smtClean="0"/>
              <a:t>become equipment-competent, </a:t>
            </a:r>
            <a:r>
              <a:rPr lang="en-US" dirty="0"/>
              <a:t>be willing to train </a:t>
            </a:r>
            <a:r>
              <a:rPr lang="en-US" dirty="0" smtClean="0"/>
              <a:t>colleagues</a:t>
            </a:r>
            <a:r>
              <a:rPr lang="en-US" dirty="0" smtClean="0"/>
              <a:t>, and be </a:t>
            </a:r>
            <a:r>
              <a:rPr lang="en-US" dirty="0"/>
              <a:t>flexible in </a:t>
            </a:r>
            <a:r>
              <a:rPr lang="en-US" dirty="0" smtClean="0"/>
              <a:t>scheduling. Surgery times decrease as team gains skill.</a:t>
            </a:r>
          </a:p>
          <a:p>
            <a:pPr lvl="1"/>
            <a:r>
              <a:rPr lang="en-US" dirty="0" smtClean="0"/>
              <a:t>Perioperative </a:t>
            </a:r>
            <a:r>
              <a:rPr lang="en-US" dirty="0"/>
              <a:t>care is the same as for any minimally invasive surgery. </a:t>
            </a:r>
            <a:endParaRPr lang="en-US" dirty="0" smtClean="0"/>
          </a:p>
          <a:p>
            <a:pPr lvl="1"/>
            <a:r>
              <a:rPr lang="en-US" dirty="0" smtClean="0"/>
              <a:t>Patients often require less analgesia.</a:t>
            </a:r>
            <a:endParaRPr lang="en-US" dirty="0" smtClean="0"/>
          </a:p>
          <a:p>
            <a:pPr lvl="1"/>
            <a:r>
              <a:rPr lang="en-US" dirty="0" smtClean="0"/>
              <a:t>Shorter </a:t>
            </a:r>
            <a:r>
              <a:rPr lang="en-US" dirty="0"/>
              <a:t>stays mean less time for patient </a:t>
            </a:r>
            <a:r>
              <a:rPr lang="en-US" dirty="0" smtClean="0"/>
              <a:t>education.</a:t>
            </a:r>
          </a:p>
          <a:p>
            <a:pPr lvl="1"/>
            <a:r>
              <a:rPr lang="en-US" dirty="0" smtClean="0"/>
              <a:t>Knowledge demonstration improves patient satisfaction.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Thomas, C.C. (2011 Sep). Role of the Perioperative Nurse in Robotic Surgery.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4597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VII </a:t>
            </a:r>
            <a:r>
              <a:rPr lang="en-US" dirty="0" smtClean="0"/>
              <a:t>Evidence</a:t>
            </a:r>
          </a:p>
          <a:p>
            <a:r>
              <a:rPr lang="en-US" dirty="0" smtClean="0"/>
              <a:t>Findings:</a:t>
            </a:r>
          </a:p>
          <a:p>
            <a:pPr lvl="1"/>
            <a:r>
              <a:rPr lang="en-US" dirty="0" smtClean="0"/>
              <a:t>Nurse </a:t>
            </a:r>
            <a:r>
              <a:rPr lang="en-US" dirty="0"/>
              <a:t>should understand </a:t>
            </a:r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Nurses should still practice according to professional standards.</a:t>
            </a:r>
            <a:endParaRPr lang="en-US" dirty="0"/>
          </a:p>
          <a:p>
            <a:pPr lvl="1"/>
            <a:r>
              <a:rPr lang="en-US" dirty="0" smtClean="0"/>
              <a:t>Most </a:t>
            </a:r>
            <a:r>
              <a:rPr lang="en-US" dirty="0"/>
              <a:t>common complications are organ </a:t>
            </a:r>
            <a:r>
              <a:rPr lang="en-US" dirty="0" smtClean="0"/>
              <a:t>perforation, </a:t>
            </a:r>
            <a:r>
              <a:rPr lang="en-US" dirty="0"/>
              <a:t>equipment failures, </a:t>
            </a:r>
            <a:r>
              <a:rPr lang="en-US" dirty="0" smtClean="0"/>
              <a:t>thermal injuries, and others </a:t>
            </a:r>
            <a:r>
              <a:rPr lang="en-US" dirty="0"/>
              <a:t>specific to electro surgery.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Ulmer, B. (2010, May). Best practices for minimally invasive procedures.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0174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More evidence is needed.</a:t>
            </a:r>
          </a:p>
          <a:p>
            <a:r>
              <a:rPr lang="en-US" dirty="0" smtClean="0"/>
              <a:t>RNs may apply other minimally invasive surgery skills, but should receive robotics-specific education.</a:t>
            </a:r>
          </a:p>
          <a:p>
            <a:r>
              <a:rPr lang="en-US" dirty="0"/>
              <a:t>RNs should still practice according to professional </a:t>
            </a:r>
            <a:r>
              <a:rPr lang="en-US" dirty="0" smtClean="0"/>
              <a:t>standards.</a:t>
            </a:r>
          </a:p>
          <a:p>
            <a:r>
              <a:rPr lang="en-US" dirty="0" smtClean="0"/>
              <a:t>RNs should perform  careful, focused physical assessments.</a:t>
            </a:r>
            <a:endParaRPr lang="en-US" dirty="0" smtClean="0"/>
          </a:p>
          <a:p>
            <a:r>
              <a:rPr lang="en-US" dirty="0" smtClean="0"/>
              <a:t>Surgical times and OR turnaround times increase, then decrease as staff gains proficiency.</a:t>
            </a:r>
          </a:p>
          <a:p>
            <a:r>
              <a:rPr lang="en-US" dirty="0" smtClean="0"/>
              <a:t>Robotics-specific risks exist, e.g. organ perforation.</a:t>
            </a:r>
          </a:p>
          <a:p>
            <a:r>
              <a:rPr lang="en-US" dirty="0" smtClean="0"/>
              <a:t>The OR RN must monitor positioning.</a:t>
            </a:r>
            <a:endParaRPr lang="en-US" dirty="0" smtClean="0"/>
          </a:p>
          <a:p>
            <a:r>
              <a:rPr lang="en-US" dirty="0" smtClean="0"/>
              <a:t>A robotics coordinator, a specific “time-out,” and two IVs are recommended.</a:t>
            </a:r>
          </a:p>
          <a:p>
            <a:r>
              <a:rPr lang="en-US" dirty="0" smtClean="0"/>
              <a:t>Post-operative analgesic needs often decrease, but pre-op anxiety may increase.</a:t>
            </a:r>
          </a:p>
          <a:p>
            <a:r>
              <a:rPr lang="en-US" dirty="0" smtClean="0"/>
              <a:t>Hospital stays often decrease – teaching must be efficient.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State of the Science Summary and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Milwaukee VAMC RNs are familiar with change initiatives and serving on committees.</a:t>
            </a:r>
          </a:p>
          <a:p>
            <a:r>
              <a:rPr lang="en-US" dirty="0" smtClean="0"/>
              <a:t>Finding volunteers is usually not difficult.</a:t>
            </a:r>
          </a:p>
          <a:p>
            <a:r>
              <a:rPr lang="en-US" dirty="0" smtClean="0"/>
              <a:t>Peri</a:t>
            </a:r>
            <a:r>
              <a:rPr lang="en-US" dirty="0" smtClean="0"/>
              <a:t>- and intraoperative staff has 5-30 years experience; may be steeped in tradition.</a:t>
            </a:r>
          </a:p>
          <a:p>
            <a:r>
              <a:rPr lang="en-US" dirty="0" smtClean="0"/>
              <a:t>Staff has varied personality styles and rates of adopting innovation. </a:t>
            </a:r>
          </a:p>
          <a:p>
            <a:r>
              <a:rPr lang="en-US" dirty="0" smtClean="0"/>
              <a:t>Knowledge of organizational change models and strategies will facilitate implementation (</a:t>
            </a:r>
            <a:r>
              <a:rPr lang="en-US" dirty="0" smtClean="0"/>
              <a:t>Melnyk</a:t>
            </a:r>
            <a:r>
              <a:rPr lang="en-US" dirty="0" smtClean="0"/>
              <a:t> and </a:t>
            </a:r>
            <a:r>
              <a:rPr lang="en-US" dirty="0" smtClean="0"/>
              <a:t>Fineout-Overholt</a:t>
            </a:r>
            <a:r>
              <a:rPr lang="en-US" dirty="0" smtClean="0"/>
              <a:t>, 2011).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Assessment of the Practice Environment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perioperative </a:t>
            </a:r>
            <a:r>
              <a:rPr lang="en-US" dirty="0"/>
              <a:t>and intraoperative Clinical Nurse Specialist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APC interim manager and OR </a:t>
            </a:r>
            <a:r>
              <a:rPr lang="en-US" dirty="0" smtClean="0"/>
              <a:t>manager will </a:t>
            </a:r>
            <a:r>
              <a:rPr lang="en-US" dirty="0"/>
              <a:t>be asked to participate, but may delegate this role to another.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least one staff </a:t>
            </a:r>
            <a:r>
              <a:rPr lang="en-US" dirty="0" smtClean="0"/>
              <a:t>nurse per every ten employees in the Operating room, preoperative area, Recovery Room, and surgical inpatient units.</a:t>
            </a:r>
            <a:endParaRPr lang="en-US" dirty="0"/>
          </a:p>
          <a:p>
            <a:pPr lvl="1"/>
            <a:r>
              <a:rPr lang="en-US" dirty="0" smtClean="0"/>
              <a:t>Selected based on leadership and mentorship ability.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8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609522"/>
              </p:ext>
            </p:extLst>
          </p:nvPr>
        </p:nvGraphicFramePr>
        <p:xfrm>
          <a:off x="533402" y="2340673"/>
          <a:ext cx="8153397" cy="4233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0509"/>
                <a:gridCol w="1630509"/>
                <a:gridCol w="1630509"/>
                <a:gridCol w="1630509"/>
                <a:gridCol w="1631361"/>
              </a:tblGrid>
              <a:tr h="3922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Objectives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Method/Plan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Responsibility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Completion Date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Measurable Outcomes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23284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Plan: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Define and approve competency tool  for each department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Consult literature, experts, and external and internal evidence; after Change Team approves, present pilot tool to Shared Governance practice group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Change team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 months from first meeting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Approved written competency </a:t>
                      </a:r>
                      <a:r>
                        <a:rPr lang="en-US" sz="1200" dirty="0" smtClean="0">
                          <a:effectLst/>
                        </a:rPr>
                        <a:t>and </a:t>
                      </a:r>
                      <a:r>
                        <a:rPr lang="en-US" sz="1200" dirty="0">
                          <a:effectLst/>
                        </a:rPr>
                        <a:t>skills </a:t>
                      </a:r>
                      <a:r>
                        <a:rPr lang="en-US" sz="1200" dirty="0" smtClean="0">
                          <a:effectLst/>
                        </a:rPr>
                        <a:t>check-off list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1491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Plan: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Plan implementation of competency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Utilize Melnyk and Fineout-Overholt’s (2011) text to support implementation of EBP.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Change Team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 months from Shared Governance Approval.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Majority of Change Team agrees on written implementation plan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 Strategy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1" y="1358776"/>
            <a:ext cx="8153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Implement a Plan-Do-Study-Act (PDSA) cycle to develop a robotics-competent staff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Sutton, Link, and </a:t>
            </a:r>
            <a:r>
              <a:rPr lang="en-US" dirty="0" smtClean="0"/>
              <a:t>Flynn-</a:t>
            </a:r>
            <a:r>
              <a:rPr lang="en-US" dirty="0" smtClean="0"/>
              <a:t>Makic</a:t>
            </a:r>
            <a:r>
              <a:rPr lang="en-US" dirty="0" smtClean="0"/>
              <a:t> </a:t>
            </a:r>
            <a:r>
              <a:rPr lang="en-US" dirty="0"/>
              <a:t>(2013) observe, that “[m]</a:t>
            </a:r>
            <a:r>
              <a:rPr lang="en-US" dirty="0"/>
              <a:t>inimally</a:t>
            </a:r>
            <a:r>
              <a:rPr lang="en-US" dirty="0"/>
              <a:t> invasive robotic surgery is rapidly becoming a common practice” (p.448). </a:t>
            </a:r>
            <a:endParaRPr lang="en-US" dirty="0" smtClean="0"/>
          </a:p>
          <a:p>
            <a:r>
              <a:rPr lang="en-US" dirty="0" smtClean="0"/>
              <a:t>The Milwaukee Department of Veterans’ Affairs Medical Center </a:t>
            </a:r>
            <a:r>
              <a:rPr lang="en-US" dirty="0" smtClean="0"/>
              <a:t>(VAMC) perioperative </a:t>
            </a:r>
            <a:r>
              <a:rPr lang="en-US" dirty="0" smtClean="0"/>
              <a:t>interim </a:t>
            </a:r>
            <a:r>
              <a:rPr lang="en-US" dirty="0"/>
              <a:t>manager states, “We’re going to start having more robotics surgeries” (personal communication, June 3, 2013).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seek evidence on this topic?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722179"/>
              </p:ext>
            </p:extLst>
          </p:nvPr>
        </p:nvGraphicFramePr>
        <p:xfrm>
          <a:off x="533397" y="1481138"/>
          <a:ext cx="8077202" cy="49958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5272"/>
                <a:gridCol w="1615272"/>
                <a:gridCol w="1615272"/>
                <a:gridCol w="1615272"/>
                <a:gridCol w="1616114"/>
              </a:tblGrid>
              <a:tr h="738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Objectives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Method/Plan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Responsibility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Completion Date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Measurable Outcomes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</a:tr>
              <a:tr h="4257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Implement competency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Seek volunteers to get “checked off” </a:t>
                      </a:r>
                      <a:r>
                        <a:rPr lang="en-US" sz="1600" dirty="0" smtClean="0">
                          <a:effectLst/>
                        </a:rPr>
                        <a:t>in</a:t>
                      </a:r>
                      <a:r>
                        <a:rPr lang="en-US" sz="1600" baseline="0" dirty="0" smtClean="0">
                          <a:effectLst/>
                        </a:rPr>
                        <a:t> pilot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– called “Innovators” or “Drivers” by Melnyk and Fineout-Overholt (2011, p.283-5).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Change team, </a:t>
                      </a:r>
                      <a:r>
                        <a:rPr lang="en-US" sz="1600" dirty="0" smtClean="0">
                          <a:effectLst/>
                        </a:rPr>
                        <a:t>innovators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 months from “roll-out” of competency.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25% of RNs have been observed providing robotics care, &gt;70% have satisfactorily performed  &gt;80% of the skills on the competency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5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301299"/>
              </p:ext>
            </p:extLst>
          </p:nvPr>
        </p:nvGraphicFramePr>
        <p:xfrm>
          <a:off x="304799" y="1295400"/>
          <a:ext cx="8424177" cy="5333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4660"/>
                <a:gridCol w="1684660"/>
                <a:gridCol w="1684660"/>
                <a:gridCol w="1684660"/>
                <a:gridCol w="1685537"/>
              </a:tblGrid>
              <a:tr h="421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Objectives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15" marR="250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Method/Plan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15" marR="250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Responsibility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15" marR="250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Completion Date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15" marR="250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Measurable Outcomes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15" marR="25015" marT="0" marB="0"/>
                </a:tc>
              </a:tr>
              <a:tr h="2807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Study: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Evaluate effectiveness of competency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15" marR="250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Evaluate – does care provided according to competency meet or exceed care standards? Does it result in high patient satisfaction? Does it meet efficiency measures? Are any unexpected outcomes observed?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15" marR="250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Change Team, with feedback from volunteer observers.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15" marR="250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 months from completion of observing &gt;90% of RNs.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15" marR="250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Evidence to support changes to tool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15" marR="25015" marT="0" marB="0"/>
                </a:tc>
              </a:tr>
              <a:tr h="2105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Study: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Revise </a:t>
                      </a:r>
                      <a:r>
                        <a:rPr lang="en-US" sz="1200" dirty="0" smtClean="0">
                          <a:effectLst/>
                        </a:rPr>
                        <a:t>competency as needed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15" marR="250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Subcommittees revise different parts, majority of the Change Team agrees to changes, a representative  presents the final revised tool to Shared Governance Practice group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15" marR="250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Change Team, Shared Governance Practice group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15" marR="250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 months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(6 months total for evaluation and revision of competency)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15" marR="250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Majority of team agrees on tool to present to Shared Governance, tool is approved by Shared Governance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15" marR="25015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9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023398"/>
              </p:ext>
            </p:extLst>
          </p:nvPr>
        </p:nvGraphicFramePr>
        <p:xfrm>
          <a:off x="380999" y="1295401"/>
          <a:ext cx="8229602" cy="5129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5662"/>
                <a:gridCol w="1675662"/>
                <a:gridCol w="1675662"/>
                <a:gridCol w="1675662"/>
                <a:gridCol w="1526954"/>
              </a:tblGrid>
              <a:tr h="761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Objectives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15" marR="250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Method/Plan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15" marR="250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Responsibility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15" marR="250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Completion Date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15" marR="250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Measurable Outcomes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15" marR="25015" marT="0" marB="0"/>
                </a:tc>
              </a:tr>
              <a:tr h="1676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Adopt revised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comptency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tool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89" marR="213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Change team obtains</a:t>
                      </a:r>
                      <a:r>
                        <a:rPr lang="en-US" sz="1400" baseline="0" dirty="0" smtClean="0">
                          <a:effectLst/>
                        </a:rPr>
                        <a:t> approval from </a:t>
                      </a:r>
                      <a:r>
                        <a:rPr lang="en-US" sz="1400" dirty="0" smtClean="0">
                          <a:effectLst/>
                        </a:rPr>
                        <a:t>Shared Governance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89" marR="2138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Change team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89" marR="213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month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from approval by Full Change Team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89" marR="213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Shared Governance approval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89" marR="21389" marT="0" marB="0"/>
                </a:tc>
              </a:tr>
              <a:tr h="2590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Act: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Check</a:t>
                      </a:r>
                      <a:r>
                        <a:rPr lang="en-US" sz="1400" baseline="0" dirty="0" smtClean="0">
                          <a:effectLst/>
                        </a:rPr>
                        <a:t> off full staff on </a:t>
                      </a:r>
                      <a:r>
                        <a:rPr lang="en-US" sz="1400" dirty="0" smtClean="0">
                          <a:effectLst/>
                        </a:rPr>
                        <a:t>finalized </a:t>
                      </a:r>
                      <a:r>
                        <a:rPr lang="en-US" sz="1400" dirty="0">
                          <a:effectLst/>
                        </a:rPr>
                        <a:t>competency tool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89" marR="213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Change team presents </a:t>
                      </a:r>
                      <a:r>
                        <a:rPr lang="en-US" sz="1400" dirty="0">
                          <a:effectLst/>
                        </a:rPr>
                        <a:t>to entire staff at </a:t>
                      </a:r>
                      <a:r>
                        <a:rPr lang="en-US" sz="1400" dirty="0" smtClean="0">
                          <a:effectLst/>
                        </a:rPr>
                        <a:t>staff meeting</a:t>
                      </a:r>
                      <a:r>
                        <a:rPr lang="en-US" sz="1400" baseline="0" dirty="0" smtClean="0">
                          <a:effectLst/>
                        </a:rPr>
                        <a:t>, Change Team </a:t>
                      </a:r>
                      <a:r>
                        <a:rPr lang="en-US" sz="1400" baseline="0" smtClean="0">
                          <a:effectLst/>
                        </a:rPr>
                        <a:t>and innovators </a:t>
                      </a:r>
                      <a:r>
                        <a:rPr lang="en-US" sz="1400" baseline="0" dirty="0" smtClean="0">
                          <a:effectLst/>
                        </a:rPr>
                        <a:t>conducts observations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89" marR="213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Change team and innovators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89" marR="213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 months from approval by Shared Governance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89" marR="213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&gt;90% of RNs have been observed providing robotics care, &gt;70% have satisfactorily performed  &gt;80% of the skills on the competency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89" marR="21389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9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44140"/>
              </p:ext>
            </p:extLst>
          </p:nvPr>
        </p:nvGraphicFramePr>
        <p:xfrm>
          <a:off x="304800" y="1295400"/>
          <a:ext cx="8534400" cy="4579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Measurable Outcomes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Method and Tools for Measuring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Responsibility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Timelines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631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Zero or one incident report related to nursing-sensitive factors in robotics-assisted surgery outcomes (positioning injuries, skin breakdown, robot set-up delays, medication errors/ postop narcotic reversals, patient readmissions due to knowledge deficit, inadequate time-out, patient complaints)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Incident reporting system, Performance improvement (PI) data, peer reviews or root-cause analysis reports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Change Team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 months after large-scale roll-out of competency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2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Repeat evaluation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 year after competency implementation, and yearly thereafter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553140"/>
              </p:ext>
            </p:extLst>
          </p:nvPr>
        </p:nvGraphicFramePr>
        <p:xfrm>
          <a:off x="1524000" y="1371600"/>
          <a:ext cx="6164580" cy="4692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4860"/>
                <a:gridCol w="2054860"/>
                <a:gridCol w="2054860"/>
              </a:tblGrid>
              <a:tr h="5184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Monetary Expenses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Monetary Savings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Nonmonetary Resources required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726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If program expands significantly, cost-benefit analysis of purchasing another  robot and its accessories should occur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Shorter inpatient hospital stays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Time for planning stage - draft competency tool and robotics nursing policy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4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Robotics Coordinator Salary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Fewer analgesics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Time to conduct pilot (“Do” Stage)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20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Nurse Certification sponsorship or subsidy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Fewer surgical site infections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Time to revise competency (“Study” stage)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20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Less rehabilitation, physical and occupational therapy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47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Positioning device costs requires further research to determine savings or additional expense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Time to conduct all-staff education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Robotic surgery is becoming more common.</a:t>
            </a:r>
          </a:p>
          <a:p>
            <a:r>
              <a:rPr lang="en-US" dirty="0"/>
              <a:t>The evidence says that </a:t>
            </a:r>
            <a:r>
              <a:rPr lang="en-US" dirty="0" smtClean="0"/>
              <a:t>RNs must </a:t>
            </a:r>
            <a:r>
              <a:rPr lang="en-US" dirty="0"/>
              <a:t>develop specific knowledge  and skills to provide safe and effective </a:t>
            </a:r>
            <a:r>
              <a:rPr lang="en-US" dirty="0" smtClean="0"/>
              <a:t>robotics-specific care.</a:t>
            </a:r>
          </a:p>
          <a:p>
            <a:r>
              <a:rPr lang="en-US" dirty="0"/>
              <a:t>W</a:t>
            </a:r>
            <a:r>
              <a:rPr lang="en-US" dirty="0" smtClean="0"/>
              <a:t>hen this is achieved, robotic surgery improves patient outcomes.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308" y="4343400"/>
            <a:ext cx="1932709" cy="219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3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6248400"/>
          </a:xfrm>
        </p:spPr>
        <p:txBody>
          <a:bodyPr>
            <a:normAutofit fontScale="40000" lnSpcReduction="20000"/>
          </a:bodyPr>
          <a:lstStyle/>
          <a:p>
            <a:r>
              <a:rPr lang="en-US" sz="3700" dirty="0">
                <a:hlinkClick r:id="rId2"/>
              </a:rPr>
              <a:t>Brenner, Z.R</a:t>
            </a:r>
            <a:r>
              <a:rPr lang="en-US" sz="3700" dirty="0"/>
              <a:t>., </a:t>
            </a:r>
            <a:r>
              <a:rPr lang="en-US" sz="3700" dirty="0">
                <a:hlinkClick r:id="rId3"/>
              </a:rPr>
              <a:t>Salathiel</a:t>
            </a:r>
            <a:r>
              <a:rPr lang="en-US" sz="3700" dirty="0">
                <a:hlinkClick r:id="rId3"/>
              </a:rPr>
              <a:t>, M</a:t>
            </a:r>
            <a:r>
              <a:rPr lang="en-US" sz="3700" dirty="0"/>
              <a:t>., </a:t>
            </a:r>
            <a:r>
              <a:rPr lang="en-US" sz="3700" dirty="0">
                <a:hlinkClick r:id="rId4"/>
              </a:rPr>
              <a:t>Macey</a:t>
            </a:r>
            <a:r>
              <a:rPr lang="en-US" sz="3700" dirty="0">
                <a:hlinkClick r:id="rId4"/>
              </a:rPr>
              <a:t>, B.A</a:t>
            </a:r>
            <a:r>
              <a:rPr lang="en-US" sz="3700" dirty="0"/>
              <a:t>., </a:t>
            </a:r>
            <a:r>
              <a:rPr lang="en-US" sz="3700" dirty="0">
                <a:hlinkClick r:id="rId5"/>
              </a:rPr>
              <a:t>Krenzer</a:t>
            </a:r>
            <a:r>
              <a:rPr lang="en-US" sz="3700" dirty="0">
                <a:hlinkClick r:id="rId5"/>
              </a:rPr>
              <a:t> M</a:t>
            </a:r>
            <a:r>
              <a:rPr lang="en-US" sz="3700" dirty="0"/>
              <a:t>. (2011 Jul-Aug). Postoperative care for the robotic surgery bowel resection patient. </a:t>
            </a:r>
            <a:r>
              <a:rPr lang="en-US" sz="3700" i="1" dirty="0"/>
              <a:t>Gastroenterology nursing, </a:t>
            </a:r>
            <a:r>
              <a:rPr lang="en-US" sz="3700" dirty="0"/>
              <a:t>34(4): 271-5. </a:t>
            </a:r>
            <a:r>
              <a:rPr lang="en-US" sz="3700" dirty="0"/>
              <a:t>doi</a:t>
            </a:r>
            <a:r>
              <a:rPr lang="en-US" sz="3700" dirty="0"/>
              <a:t>: http://dx.doi.org/10.1097/SGA.0b013e31822486d0</a:t>
            </a:r>
            <a:r>
              <a:rPr lang="en-US" sz="3700" dirty="0" smtClean="0"/>
              <a:t>.</a:t>
            </a:r>
            <a:endParaRPr lang="en-US" sz="3700" dirty="0"/>
          </a:p>
          <a:p>
            <a:r>
              <a:rPr lang="en-US" sz="3700" dirty="0"/>
              <a:t>Melnyk</a:t>
            </a:r>
            <a:r>
              <a:rPr lang="en-US" sz="3700" dirty="0"/>
              <a:t>, B. &amp; </a:t>
            </a:r>
            <a:r>
              <a:rPr lang="en-US" sz="3700" dirty="0"/>
              <a:t>Fineout-Overholt</a:t>
            </a:r>
            <a:r>
              <a:rPr lang="en-US" sz="3700" dirty="0"/>
              <a:t>, E. (2011).  </a:t>
            </a:r>
            <a:r>
              <a:rPr lang="en-US" sz="3700" i="1" dirty="0"/>
              <a:t>Evidence-based practice in nursing &amp; healthcare</a:t>
            </a:r>
            <a:r>
              <a:rPr lang="en-US" sz="3700" i="1" dirty="0" smtClean="0"/>
              <a:t>:</a:t>
            </a:r>
            <a:r>
              <a:rPr lang="en-US" sz="3700" i="1" dirty="0"/>
              <a:t> </a:t>
            </a:r>
            <a:r>
              <a:rPr lang="en-US" sz="3700" i="1" dirty="0" smtClean="0"/>
              <a:t>a </a:t>
            </a:r>
            <a:r>
              <a:rPr lang="en-US" sz="3700" i="1" dirty="0"/>
              <a:t>guide to best practice </a:t>
            </a:r>
            <a:r>
              <a:rPr lang="en-US" sz="3700" dirty="0"/>
              <a:t>(2</a:t>
            </a:r>
            <a:r>
              <a:rPr lang="en-US" sz="3700" baseline="30000" dirty="0"/>
              <a:t>nd</a:t>
            </a:r>
            <a:r>
              <a:rPr lang="en-US" sz="3700" dirty="0"/>
              <a:t> ed.). Philadelphia, PA: Lippincott Williams &amp; Wilkins.</a:t>
            </a:r>
          </a:p>
          <a:p>
            <a:r>
              <a:rPr lang="en-US" sz="3700" dirty="0" smtClean="0">
                <a:hlinkClick r:id="rId6"/>
              </a:rPr>
              <a:t>Murray </a:t>
            </a:r>
            <a:r>
              <a:rPr lang="en-US" sz="3700" dirty="0">
                <a:hlinkClick r:id="rId6"/>
              </a:rPr>
              <a:t>S</a:t>
            </a:r>
            <a:r>
              <a:rPr lang="en-US" sz="3700" dirty="0"/>
              <a:t>. (2009, Winter). Nursing care for patients undergoing </a:t>
            </a:r>
            <a:r>
              <a:rPr lang="en-US" sz="3700" dirty="0"/>
              <a:t>transoral</a:t>
            </a:r>
            <a:r>
              <a:rPr lang="en-US" sz="3700" dirty="0"/>
              <a:t> robotic surgery. </a:t>
            </a:r>
            <a:r>
              <a:rPr lang="en-US" sz="3700" i="1" dirty="0"/>
              <a:t>ORL-head and neck nursing, </a:t>
            </a:r>
            <a:r>
              <a:rPr lang="en-US" sz="3700" dirty="0"/>
              <a:t>27(1), 8-12.</a:t>
            </a:r>
          </a:p>
          <a:p>
            <a:r>
              <a:rPr lang="en-US" sz="3700" dirty="0" smtClean="0"/>
              <a:t>Pittman</a:t>
            </a:r>
            <a:r>
              <a:rPr lang="en-US" sz="3700" dirty="0"/>
              <a:t>, G. (2013, March). Robotic surgery tied to temporary nerve injuries. </a:t>
            </a:r>
            <a:r>
              <a:rPr lang="en-US" sz="3700" i="1" dirty="0"/>
              <a:t>Medline Plus.</a:t>
            </a:r>
            <a:r>
              <a:rPr lang="en-US" sz="3700" dirty="0"/>
              <a:t> Retrieved from http://www.nlm.nih.gov/medlinesplus/news/fullstory_135431.html.</a:t>
            </a:r>
          </a:p>
          <a:p>
            <a:r>
              <a:rPr lang="en-US" sz="3700" dirty="0"/>
              <a:t>Ramsey. R. (2012, March). Robotic gynecologic surgery: trends and nurse involvement at a regional hospital. </a:t>
            </a:r>
            <a:r>
              <a:rPr lang="en-US" sz="3700" i="1" dirty="0"/>
              <a:t>OR nurse journal, </a:t>
            </a:r>
            <a:r>
              <a:rPr lang="en-US" sz="3700" dirty="0"/>
              <a:t>41-44.</a:t>
            </a:r>
          </a:p>
          <a:p>
            <a:r>
              <a:rPr lang="en-US" sz="3700" dirty="0"/>
              <a:t>Stanton, C. (2010). Establishing a robotic surgery program. </a:t>
            </a:r>
            <a:r>
              <a:rPr lang="en-US" sz="3700" i="1" dirty="0"/>
              <a:t>AORN Journal</a:t>
            </a:r>
            <a:r>
              <a:rPr lang="en-US" sz="3700" dirty="0"/>
              <a:t>, </a:t>
            </a:r>
            <a:r>
              <a:rPr lang="en-US" sz="3700" i="1" dirty="0"/>
              <a:t>92</a:t>
            </a:r>
            <a:r>
              <a:rPr lang="en-US" sz="3700" dirty="0"/>
              <a:t>(6S), S113-5. doi:10.1016/j.aorn.2010.09.010</a:t>
            </a:r>
          </a:p>
          <a:p>
            <a:pPr fontAlgn="ctr"/>
            <a:r>
              <a:rPr lang="en-US" sz="3700" dirty="0"/>
              <a:t>Sutton, S., Link, T., Flynn </a:t>
            </a:r>
            <a:r>
              <a:rPr lang="en-US" sz="3700" dirty="0"/>
              <a:t>Makic</a:t>
            </a:r>
            <a:r>
              <a:rPr lang="en-US" sz="3700" dirty="0"/>
              <a:t>, M.B. (2103, April). A quality improvement project for safe and effective patient positioning during robot-assisted surgery. </a:t>
            </a:r>
            <a:r>
              <a:rPr lang="en-US" sz="3700" i="1" dirty="0"/>
              <a:t>AORN Journal</a:t>
            </a:r>
            <a:r>
              <a:rPr lang="en-US" sz="3700" dirty="0"/>
              <a:t>, 97(4), 448-456.</a:t>
            </a:r>
          </a:p>
          <a:p>
            <a:pPr fontAlgn="ctr"/>
            <a:r>
              <a:rPr lang="en-US" sz="3700" dirty="0"/>
              <a:t>Thell</a:t>
            </a:r>
            <a:r>
              <a:rPr lang="en-US" sz="3700" dirty="0"/>
              <a:t>, C.G. (2011, Sep). </a:t>
            </a:r>
            <a:r>
              <a:rPr lang="en-US" sz="3700" dirty="0">
                <a:hlinkClick r:id="rId7" tooltip="Patient Advocacy in Robotic Surgery."/>
              </a:rPr>
              <a:t>Patient Advocacy in Robotic Surgery.</a:t>
            </a:r>
            <a:r>
              <a:rPr lang="en-US" sz="3700" dirty="0"/>
              <a:t> </a:t>
            </a:r>
            <a:r>
              <a:rPr lang="en-US" sz="3700" i="1" dirty="0"/>
              <a:t>Perioperative Nursing Clinics</a:t>
            </a:r>
            <a:r>
              <a:rPr lang="en-US" sz="3700" dirty="0"/>
              <a:t>, 6(3), 235-40.</a:t>
            </a:r>
          </a:p>
          <a:p>
            <a:pPr fontAlgn="ctr"/>
            <a:r>
              <a:rPr lang="en-US" sz="3700" dirty="0"/>
              <a:t>Thomas, C.C. (2011 Sep). </a:t>
            </a:r>
            <a:r>
              <a:rPr lang="en-US" sz="3700" dirty="0">
                <a:hlinkClick r:id="rId8" tooltip="Role of the Perioperative Nurse in Robotic Surgery."/>
              </a:rPr>
              <a:t>Role of the Perioperative Nurse in Robotic Surgery.</a:t>
            </a:r>
            <a:r>
              <a:rPr lang="en-US" sz="3700" dirty="0"/>
              <a:t> </a:t>
            </a:r>
            <a:r>
              <a:rPr lang="en-US" sz="3700" i="1" dirty="0"/>
              <a:t>Perioperative Nursing Clinics</a:t>
            </a:r>
            <a:r>
              <a:rPr lang="en-US" sz="3700" dirty="0"/>
              <a:t>, 6(3), 227-34.</a:t>
            </a:r>
          </a:p>
          <a:p>
            <a:r>
              <a:rPr lang="en-US" sz="3700" dirty="0"/>
              <a:t>Ulmer, B. (2010, May).</a:t>
            </a:r>
            <a:r>
              <a:rPr lang="en-US" sz="3700" b="1" dirty="0"/>
              <a:t> </a:t>
            </a:r>
            <a:r>
              <a:rPr lang="en-US" sz="3700" dirty="0"/>
              <a:t>Best practices for minimally invasive procedures. </a:t>
            </a:r>
            <a:r>
              <a:rPr lang="en-US" sz="3700" i="1" dirty="0"/>
              <a:t>AORN Journal, </a:t>
            </a:r>
            <a:r>
              <a:rPr lang="en-US" sz="3700" dirty="0"/>
              <a:t>91(5), 558-72. </a:t>
            </a:r>
            <a:r>
              <a:rPr lang="en-US" sz="3700" dirty="0"/>
              <a:t>doi</a:t>
            </a:r>
            <a:r>
              <a:rPr lang="en-US" sz="3700" dirty="0"/>
              <a:t>: 10.1016/j.aorn.2009.12.028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(P) adult surgical population undergoing robotics-assisted surgery, what (I) safety procedures does the registered nurse need to perform to (O) avoid adverse events in the (T) perioperative period, (C) compared to non-robotics-assisted surgery?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So, the PICOT Question: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08990"/>
            <a:ext cx="3428999" cy="241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80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Databases searched: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CINAHL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Cochrane </a:t>
            </a:r>
            <a:r>
              <a:rPr lang="en-US" dirty="0"/>
              <a:t>Central Register of Controlled </a:t>
            </a:r>
            <a:r>
              <a:rPr lang="en-US" dirty="0" smtClean="0"/>
              <a:t>Trials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Cochrane </a:t>
            </a:r>
            <a:r>
              <a:rPr lang="en-US" dirty="0"/>
              <a:t>Database of Systematic </a:t>
            </a:r>
            <a:r>
              <a:rPr lang="en-US" dirty="0" smtClean="0"/>
              <a:t>Reviews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Cochrane </a:t>
            </a:r>
            <a:r>
              <a:rPr lang="en-US" dirty="0"/>
              <a:t>Methodology </a:t>
            </a:r>
            <a:r>
              <a:rPr lang="en-US" dirty="0" smtClean="0"/>
              <a:t>Register</a:t>
            </a:r>
            <a:endParaRPr lang="en-US" dirty="0"/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HealthSource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Medline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PubMed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Search Strategy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533400" y="4800600"/>
            <a:ext cx="8610600" cy="142398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436" y="3733800"/>
            <a:ext cx="5922564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6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</a:t>
            </a:r>
            <a:r>
              <a:rPr lang="en-US" dirty="0"/>
              <a:t>word </a:t>
            </a:r>
            <a:r>
              <a:rPr lang="en-US" dirty="0" smtClean="0"/>
              <a:t>was chosen </a:t>
            </a:r>
            <a:r>
              <a:rPr lang="en-US" dirty="0"/>
              <a:t>from each </a:t>
            </a:r>
            <a:r>
              <a:rPr lang="en-US" dirty="0" smtClean="0"/>
              <a:t>group, with </a:t>
            </a:r>
            <a:r>
              <a:rPr lang="en-US" dirty="0"/>
              <a:t>the word </a:t>
            </a:r>
            <a:r>
              <a:rPr lang="en-US" i="1" dirty="0"/>
              <a:t>and</a:t>
            </a:r>
            <a:r>
              <a:rPr lang="en-US" dirty="0"/>
              <a:t> as a </a:t>
            </a:r>
            <a:r>
              <a:rPr lang="en-US" dirty="0" smtClean="0"/>
              <a:t>connector:</a:t>
            </a:r>
          </a:p>
          <a:p>
            <a:pPr marL="109728" indent="0">
              <a:buNone/>
            </a:pPr>
            <a:endParaRPr lang="en-US" dirty="0"/>
          </a:p>
          <a:p>
            <a:pPr lvl="1"/>
            <a:r>
              <a:rPr lang="en-US" sz="2400" dirty="0"/>
              <a:t>Robotic 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urgery</a:t>
            </a:r>
            <a:endParaRPr lang="en-US" sz="2400" dirty="0"/>
          </a:p>
          <a:p>
            <a:pPr lvl="1"/>
            <a:r>
              <a:rPr lang="en-US" sz="2400" dirty="0"/>
              <a:t>Nurse</a:t>
            </a:r>
          </a:p>
          <a:p>
            <a:pPr lvl="1"/>
            <a:r>
              <a:rPr lang="en-US" sz="2400" dirty="0"/>
              <a:t>Skills, interventions, practices</a:t>
            </a:r>
          </a:p>
          <a:p>
            <a:pPr lvl="1"/>
            <a:r>
              <a:rPr lang="en-US" sz="2400" dirty="0"/>
              <a:t>Safe, avoid, adverse, outcomes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1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752601"/>
          </a:xfrm>
        </p:spPr>
        <p:txBody>
          <a:bodyPr/>
          <a:lstStyle/>
          <a:p>
            <a:pPr lvl="1"/>
            <a:r>
              <a:rPr lang="en-US" dirty="0"/>
              <a:t>English </a:t>
            </a:r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Publication </a:t>
            </a:r>
            <a:r>
              <a:rPr lang="en-US" dirty="0"/>
              <a:t>within the past five </a:t>
            </a:r>
            <a:r>
              <a:rPr lang="en-US" dirty="0" smtClean="0"/>
              <a:t>years</a:t>
            </a:r>
          </a:p>
          <a:p>
            <a:pPr lvl="1"/>
            <a:r>
              <a:rPr lang="en-US" dirty="0" smtClean="0"/>
              <a:t>Focus on the Registered Nurse’s (RN’s) role in robotic-assisted surgery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Inclusion Criteria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332018"/>
            <a:ext cx="8382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Nine </a:t>
            </a:r>
            <a:r>
              <a:rPr lang="en-US" sz="4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articles were selected.</a:t>
            </a:r>
            <a:endParaRPr lang="en-US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845108"/>
            <a:ext cx="4191000" cy="272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040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Level VII Evidence</a:t>
            </a:r>
          </a:p>
          <a:p>
            <a:r>
              <a:rPr lang="en-US" dirty="0" smtClean="0"/>
              <a:t>Findings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Authors see need for more evidence on post-operative care.</a:t>
            </a:r>
          </a:p>
          <a:p>
            <a:pPr lvl="1"/>
            <a:r>
              <a:rPr lang="en-US" dirty="0" smtClean="0"/>
              <a:t>Healthcare </a:t>
            </a:r>
            <a:r>
              <a:rPr lang="en-US" dirty="0"/>
              <a:t>professionals face a learning </a:t>
            </a:r>
            <a:r>
              <a:rPr lang="en-US" dirty="0" smtClean="0"/>
              <a:t>curve with equipment.</a:t>
            </a:r>
          </a:p>
          <a:p>
            <a:pPr lvl="1"/>
            <a:r>
              <a:rPr lang="en-US" dirty="0" smtClean="0"/>
              <a:t>Patients </a:t>
            </a:r>
            <a:r>
              <a:rPr lang="en-US" dirty="0"/>
              <a:t>may require less opioid medication. </a:t>
            </a:r>
            <a:endParaRPr lang="en-US" dirty="0" smtClean="0"/>
          </a:p>
          <a:p>
            <a:pPr lvl="1"/>
            <a:r>
              <a:rPr lang="en-US" dirty="0" smtClean="0"/>
              <a:t>Shorter </a:t>
            </a:r>
            <a:r>
              <a:rPr lang="en-US" dirty="0"/>
              <a:t>inpatients stays necessitate efficient teaching and </a:t>
            </a:r>
            <a:r>
              <a:rPr lang="en-US" dirty="0" smtClean="0"/>
              <a:t>proactive fluid </a:t>
            </a:r>
            <a:r>
              <a:rPr lang="en-US" dirty="0"/>
              <a:t>and electrolyte management for </a:t>
            </a:r>
            <a:r>
              <a:rPr lang="en-US" dirty="0" smtClean="0"/>
              <a:t>patients with new </a:t>
            </a:r>
            <a:r>
              <a:rPr lang="en-US" dirty="0"/>
              <a:t>ostomies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Brenner, Z.R., </a:t>
            </a:r>
            <a:r>
              <a:rPr lang="en-US" sz="2400" b="1" dirty="0"/>
              <a:t>Salathiel</a:t>
            </a:r>
            <a:r>
              <a:rPr lang="en-US" sz="2400" b="1" dirty="0"/>
              <a:t>, M., </a:t>
            </a:r>
            <a:r>
              <a:rPr lang="en-US" sz="2400" b="1" dirty="0"/>
              <a:t>Macey</a:t>
            </a:r>
            <a:r>
              <a:rPr lang="en-US" sz="2400" b="1" dirty="0"/>
              <a:t>, B.A., </a:t>
            </a:r>
            <a:r>
              <a:rPr lang="en-US" sz="2400" b="1" dirty="0"/>
              <a:t>Krenzer</a:t>
            </a:r>
            <a:r>
              <a:rPr lang="en-US" sz="2400" b="1" dirty="0"/>
              <a:t> M. (2011 Jul-Aug). Postoperative care for the robotic surgery bowel resection patient.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70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Level VII </a:t>
            </a:r>
            <a:r>
              <a:rPr lang="en-US" dirty="0" smtClean="0"/>
              <a:t>Evidence</a:t>
            </a:r>
          </a:p>
          <a:p>
            <a:r>
              <a:rPr lang="en-US" dirty="0" smtClean="0"/>
              <a:t>Findings: </a:t>
            </a:r>
          </a:p>
          <a:p>
            <a:pPr lvl="1"/>
            <a:r>
              <a:rPr lang="en-US" dirty="0" smtClean="0"/>
              <a:t>Authors again call for more evidence.</a:t>
            </a:r>
            <a:endParaRPr lang="en-US" dirty="0" smtClean="0"/>
          </a:p>
          <a:p>
            <a:pPr lvl="1"/>
            <a:r>
              <a:rPr lang="en-US" dirty="0" smtClean="0"/>
              <a:t>Nurses </a:t>
            </a:r>
            <a:r>
              <a:rPr lang="en-US" dirty="0"/>
              <a:t>must assess airway and other respiratory indicators, plus pain, speech, and </a:t>
            </a:r>
            <a:r>
              <a:rPr lang="en-US" dirty="0" smtClean="0"/>
              <a:t>swallowing.</a:t>
            </a:r>
          </a:p>
          <a:p>
            <a:pPr lvl="1"/>
            <a:r>
              <a:rPr lang="en-US" dirty="0" smtClean="0"/>
              <a:t>Oral surgery patients have increased risk for airway edema. Continuous pulse </a:t>
            </a:r>
            <a:r>
              <a:rPr lang="en-US" dirty="0" smtClean="0"/>
              <a:t>oximetry</a:t>
            </a:r>
            <a:r>
              <a:rPr lang="en-US" dirty="0" smtClean="0"/>
              <a:t> recommended.</a:t>
            </a:r>
            <a:endParaRPr lang="en-US" dirty="0" smtClean="0"/>
          </a:p>
          <a:p>
            <a:pPr lvl="1"/>
            <a:r>
              <a:rPr lang="en-US" dirty="0" smtClean="0"/>
              <a:t>Nurses must </a:t>
            </a:r>
            <a:r>
              <a:rPr lang="en-US" dirty="0"/>
              <a:t>be aware of potentially high surgical complexity, </a:t>
            </a:r>
            <a:r>
              <a:rPr lang="en-US" dirty="0" smtClean="0"/>
              <a:t>possible internal sutures, and </a:t>
            </a:r>
            <a:r>
              <a:rPr lang="en-US" dirty="0" smtClean="0"/>
              <a:t>delicate tissue - despite </a:t>
            </a:r>
            <a:r>
              <a:rPr lang="en-US" dirty="0"/>
              <a:t>no visible incision. </a:t>
            </a:r>
            <a:endParaRPr lang="en-US" dirty="0" smtClean="0"/>
          </a:p>
          <a:p>
            <a:pPr lvl="1"/>
            <a:r>
              <a:rPr lang="en-US" dirty="0" smtClean="0"/>
              <a:t>Nurses </a:t>
            </a:r>
            <a:r>
              <a:rPr lang="en-US" dirty="0"/>
              <a:t>should receive education on robotics methods and rationales for care.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Murray S. (2009, Winter). Nursing care for patients undergoing </a:t>
            </a:r>
            <a:r>
              <a:rPr lang="en-US" sz="2800" b="1" dirty="0"/>
              <a:t>transoral</a:t>
            </a:r>
            <a:r>
              <a:rPr lang="en-US" sz="2800" b="1" dirty="0"/>
              <a:t> robotic surgery.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02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Level </a:t>
            </a:r>
            <a:r>
              <a:rPr lang="en-US" sz="2400" dirty="0" smtClean="0"/>
              <a:t>IV Evidence</a:t>
            </a:r>
          </a:p>
          <a:p>
            <a:r>
              <a:rPr lang="en-US" sz="2400" dirty="0" smtClean="0"/>
              <a:t>Design: Descriptive</a:t>
            </a:r>
            <a:r>
              <a:rPr lang="en-US" sz="2400" dirty="0"/>
              <a:t>, </a:t>
            </a:r>
            <a:r>
              <a:rPr lang="en-US" sz="2400" dirty="0" smtClean="0"/>
              <a:t>retrospective study</a:t>
            </a:r>
          </a:p>
          <a:p>
            <a:r>
              <a:rPr lang="en-US" sz="2400" dirty="0" smtClean="0"/>
              <a:t>Sample: 334 </a:t>
            </a:r>
            <a:r>
              <a:rPr lang="en-US" sz="2400" dirty="0"/>
              <a:t>robot-assisted urology </a:t>
            </a:r>
            <a:r>
              <a:rPr lang="en-US" sz="2400" dirty="0" smtClean="0"/>
              <a:t>procedures</a:t>
            </a:r>
          </a:p>
          <a:p>
            <a:r>
              <a:rPr lang="en-US" sz="2400" dirty="0" smtClean="0"/>
              <a:t>Data collection method: chart </a:t>
            </a:r>
            <a:r>
              <a:rPr lang="en-US" sz="2400" dirty="0" smtClean="0"/>
              <a:t>review</a:t>
            </a:r>
          </a:p>
          <a:p>
            <a:r>
              <a:rPr lang="en-US" sz="2400" dirty="0"/>
              <a:t>6-7% of patients had nerve injury after procedures, with varying times to </a:t>
            </a:r>
            <a:r>
              <a:rPr lang="en-US" sz="2400" dirty="0" smtClean="0"/>
              <a:t>healing.</a:t>
            </a:r>
            <a:endParaRPr lang="en-US" sz="2400" dirty="0" smtClean="0"/>
          </a:p>
          <a:p>
            <a:r>
              <a:rPr lang="en-US" sz="2400" dirty="0" smtClean="0"/>
              <a:t>Findings: </a:t>
            </a:r>
          </a:p>
          <a:p>
            <a:pPr lvl="1"/>
            <a:r>
              <a:rPr lang="en-US" sz="2000" dirty="0" smtClean="0"/>
              <a:t>Intraoperative RN should mange positioning to prevent injury.</a:t>
            </a:r>
          </a:p>
          <a:p>
            <a:pPr lvl="1"/>
            <a:r>
              <a:rPr lang="en-US" sz="2000" dirty="0" smtClean="0"/>
              <a:t>Patients </a:t>
            </a:r>
            <a:r>
              <a:rPr lang="en-US" sz="2000" dirty="0"/>
              <a:t>should be educated on risk of nerve injury, and that it's usually transient.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Pittman, G. (2013, March). Robotic surgery tied to temporary nerve injuries.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0451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669</TotalTime>
  <Words>1867</Words>
  <Application>Microsoft Office PowerPoint</Application>
  <PresentationFormat>On-screen Show (4:3)</PresentationFormat>
  <Paragraphs>242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Evidence-Based Practice: the Registered Nurse’s Role in Robotics-Assisted Surgery </vt:lpstr>
      <vt:lpstr>Why seek evidence on this topic?</vt:lpstr>
      <vt:lpstr>So, the PICOT Question:</vt:lpstr>
      <vt:lpstr>Search Strategy</vt:lpstr>
      <vt:lpstr>Key words</vt:lpstr>
      <vt:lpstr>Inclusion Criteria</vt:lpstr>
      <vt:lpstr>Brenner, Z.R., Salathiel, M., Macey, B.A., Krenzer M. (2011 Jul-Aug). Postoperative care for the robotic surgery bowel resection patient. </vt:lpstr>
      <vt:lpstr>Murray S. (2009, Winter). Nursing care for patients undergoing transoral robotic surgery. </vt:lpstr>
      <vt:lpstr>Pittman, G. (2013, March). Robotic surgery tied to temporary nerve injuries. </vt:lpstr>
      <vt:lpstr>Ramsey. R. (2012, March). Robotic gynecologic surgery: trends and nurse involvement at a regional hospital. </vt:lpstr>
      <vt:lpstr>Stanton, C. (2010). Establishing a robotic surgery program. </vt:lpstr>
      <vt:lpstr>Sutton, S., Link, T., Flynn Manic, M.B. (2103, April). A quality improvement project for safe and effective patient positioning during robot-assisted surgery. </vt:lpstr>
      <vt:lpstr>Thell, C.G. (2011, Sep). Patient Advocacy in Robotic Surgery. </vt:lpstr>
      <vt:lpstr>Thomas, C.C. (2011 Sep). Role of the Perioperative Nurse in Robotic Surgery. </vt:lpstr>
      <vt:lpstr>Ulmer, B. (2010, May). Best practices for minimally invasive procedures. </vt:lpstr>
      <vt:lpstr>State of the Science Summary and Analysis</vt:lpstr>
      <vt:lpstr>Assessment of the Practice Environment </vt:lpstr>
      <vt:lpstr>Change Team</vt:lpstr>
      <vt:lpstr>Change Strategy</vt:lpstr>
      <vt:lpstr>Do</vt:lpstr>
      <vt:lpstr>Study</vt:lpstr>
      <vt:lpstr>Act</vt:lpstr>
      <vt:lpstr>Evaluation Plan</vt:lpstr>
      <vt:lpstr>Resources</vt:lpstr>
      <vt:lpstr>Conclusion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Evidence-Based Practice: the Registered Nurse’s Role in Robotics-Assisted Surgery</dc:title>
  <dc:creator>Erica</dc:creator>
  <cp:lastModifiedBy>Erica</cp:lastModifiedBy>
  <cp:revision>59</cp:revision>
  <dcterms:created xsi:type="dcterms:W3CDTF">2013-06-23T19:02:04Z</dcterms:created>
  <dcterms:modified xsi:type="dcterms:W3CDTF">2013-06-30T04:12:03Z</dcterms:modified>
</cp:coreProperties>
</file>