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22"/>
  </p:notesMasterIdLst>
  <p:sldIdLst>
    <p:sldId id="256" r:id="rId2"/>
    <p:sldId id="257" r:id="rId3"/>
    <p:sldId id="258" r:id="rId4"/>
    <p:sldId id="277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8" r:id="rId14"/>
    <p:sldId id="276" r:id="rId15"/>
    <p:sldId id="270" r:id="rId16"/>
    <p:sldId id="271" r:id="rId17"/>
    <p:sldId id="272" r:id="rId18"/>
    <p:sldId id="273" r:id="rId19"/>
    <p:sldId id="274" r:id="rId20"/>
    <p:sldId id="275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A172035B-98A4-41D1-A91F-9DDE4DC1C989}">
          <p14:sldIdLst>
            <p14:sldId id="256"/>
          </p14:sldIdLst>
        </p14:section>
        <p14:section name="Untitled Section" id="{D10C66F7-9C6A-4E79-902F-BFC02AE5D690}">
          <p14:sldIdLst>
            <p14:sldId id="257"/>
            <p14:sldId id="258"/>
            <p14:sldId id="277"/>
            <p14:sldId id="259"/>
            <p14:sldId id="260"/>
            <p14:sldId id="261"/>
            <p14:sldId id="262"/>
            <p14:sldId id="263"/>
            <p14:sldId id="264"/>
            <p14:sldId id="265"/>
            <p14:sldId id="266"/>
            <p14:sldId id="268"/>
            <p14:sldId id="276"/>
            <p14:sldId id="270"/>
            <p14:sldId id="271"/>
            <p14:sldId id="272"/>
            <p14:sldId id="273"/>
            <p14:sldId id="274"/>
            <p14:sldId id="275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58" d="100"/>
          <a:sy n="58" d="100"/>
        </p:scale>
        <p:origin x="1520" y="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4B7F5D-2370-4A83-A525-5F645448B303}" type="datetimeFigureOut">
              <a:rPr lang="en-US" smtClean="0"/>
              <a:t>11/15/2015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96C6F8-54FD-4A1F-B65D-B1BC46A0C3F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62816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Title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5CF080-A5C3-42DE-AFEB-CF80D99F6DC6}" type="datetimeFigureOut">
              <a:rPr lang="en-US" smtClean="0"/>
              <a:t>11/15/2015</a:t>
            </a:fld>
            <a:endParaRPr lang="en-US" dirty="0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A9A0D77-99CD-4FAA-922B-846A16D6C651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5CF080-A5C3-42DE-AFEB-CF80D99F6DC6}" type="datetimeFigureOut">
              <a:rPr lang="en-US" smtClean="0"/>
              <a:t>11/15/2015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A0D77-99CD-4FAA-922B-846A16D6C65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5CF080-A5C3-42DE-AFEB-CF80D99F6DC6}" type="datetimeFigureOut">
              <a:rPr lang="en-US" smtClean="0"/>
              <a:t>11/15/2015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A0D77-99CD-4FAA-922B-846A16D6C65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695CF080-A5C3-42DE-AFEB-CF80D99F6DC6}" type="datetimeFigureOut">
              <a:rPr lang="en-US" smtClean="0"/>
              <a:t>11/15/2015</a:t>
            </a:fld>
            <a:endParaRPr lang="en-US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0A9A0D77-99CD-4FAA-922B-846A16D6C651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5CF080-A5C3-42DE-AFEB-CF80D99F6DC6}" type="datetimeFigureOut">
              <a:rPr lang="en-US" smtClean="0"/>
              <a:t>11/15/2015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A0D77-99CD-4FAA-922B-846A16D6C651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5CF080-A5C3-42DE-AFEB-CF80D99F6DC6}" type="datetimeFigureOut">
              <a:rPr lang="en-US" smtClean="0"/>
              <a:t>11/15/2015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A0D77-99CD-4FAA-922B-846A16D6C651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A0D77-99CD-4FAA-922B-846A16D6C651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5CF080-A5C3-42DE-AFEB-CF80D99F6DC6}" type="datetimeFigureOut">
              <a:rPr lang="en-US" smtClean="0"/>
              <a:t>11/15/2015</a:t>
            </a:fld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2" name="Content Placeholder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4" name="Content Placeholder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5CF080-A5C3-42DE-AFEB-CF80D99F6DC6}" type="datetimeFigureOut">
              <a:rPr lang="en-US" smtClean="0"/>
              <a:t>11/15/2015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A0D77-99CD-4FAA-922B-846A16D6C651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5CF080-A5C3-42DE-AFEB-CF80D99F6DC6}" type="datetimeFigureOut">
              <a:rPr lang="en-US" smtClean="0"/>
              <a:t>11/15/2015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A0D77-99CD-4FAA-922B-846A16D6C65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Content Placeholder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1" name="Title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695CF080-A5C3-42DE-AFEB-CF80D99F6DC6}" type="datetimeFigureOut">
              <a:rPr lang="en-US" smtClean="0"/>
              <a:t>11/15/2015</a:t>
            </a:fld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A9A0D77-99CD-4FAA-922B-846A16D6C651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5CF080-A5C3-42DE-AFEB-CF80D99F6DC6}" type="datetimeFigureOut">
              <a:rPr lang="en-US" smtClean="0"/>
              <a:t>11/15/2015</a:t>
            </a:fld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A9A0D77-99CD-4FAA-922B-846A16D6C651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695CF080-A5C3-42DE-AFEB-CF80D99F6DC6}" type="datetimeFigureOut">
              <a:rPr lang="en-US" smtClean="0"/>
              <a:t>11/15/2015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0A9A0D77-99CD-4FAA-922B-846A16D6C651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heart.org/HEARTORG/Conditions/HeartFailure/Heart-Failure-Resource-Center_UCM_467617_Article.jsp#.VkjObThdGdw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3733800"/>
            <a:ext cx="83058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Erica Linn</a:t>
            </a:r>
          </a:p>
          <a:p>
            <a:r>
              <a:rPr lang="en-US" dirty="0" smtClean="0"/>
              <a:t>University of St. Francis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4000" dirty="0" smtClean="0"/>
              <a:t>Increased Abdominal </a:t>
            </a:r>
            <a:r>
              <a:rPr lang="en-US" sz="4000" dirty="0"/>
              <a:t>G</a:t>
            </a:r>
            <a:r>
              <a:rPr lang="en-US" sz="4000" dirty="0" smtClean="0"/>
              <a:t>irth in an Elderly </a:t>
            </a:r>
            <a:r>
              <a:rPr lang="en-US" sz="4000" dirty="0"/>
              <a:t>W</a:t>
            </a:r>
            <a:r>
              <a:rPr lang="en-US" sz="4000" dirty="0" smtClean="0"/>
              <a:t>oman with Multiple Comorbidities</a:t>
            </a:r>
            <a:endParaRPr lang="en-US" sz="40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52800" y="4724400"/>
            <a:ext cx="2358887" cy="1595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38176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43267550"/>
              </p:ext>
            </p:extLst>
          </p:nvPr>
        </p:nvGraphicFramePr>
        <p:xfrm>
          <a:off x="457200" y="1524000"/>
          <a:ext cx="8229600" cy="4297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920"/>
                <a:gridCol w="1645920"/>
                <a:gridCol w="1645920"/>
                <a:gridCol w="1645920"/>
                <a:gridCol w="164592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Diagnosis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Supportive Findings</a:t>
                      </a:r>
                      <a:r>
                        <a:rPr lang="en-US" sz="1200" baseline="0" dirty="0" smtClean="0"/>
                        <a:t> - Subjective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Supportive Findings - Objective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Refuting Findings - Subjective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Refuting</a:t>
                      </a:r>
                      <a:r>
                        <a:rPr lang="en-US" sz="1200" baseline="0" dirty="0" smtClean="0"/>
                        <a:t> Findings  - Objective</a:t>
                      </a:r>
                      <a:endParaRPr 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Heart Failure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 smtClean="0"/>
                        <a:t>Increased </a:t>
                      </a:r>
                      <a:r>
                        <a:rPr lang="en-US" sz="1200" dirty="0" smtClean="0"/>
                        <a:t>abdominal </a:t>
                      </a:r>
                      <a:r>
                        <a:rPr lang="en-US" sz="1200" dirty="0" smtClean="0"/>
                        <a:t>girth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 smtClean="0"/>
                        <a:t>Weight gain</a:t>
                      </a:r>
                      <a:endParaRPr lang="en-US" sz="1200" dirty="0" smtClean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 smtClean="0"/>
                        <a:t>Not taking Bumex as </a:t>
                      </a:r>
                      <a:r>
                        <a:rPr lang="en-US" sz="1200" dirty="0" smtClean="0"/>
                        <a:t>ordered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 smtClean="0"/>
                        <a:t>Known EF&lt;</a:t>
                      </a:r>
                      <a:r>
                        <a:rPr lang="en-US" sz="1200" baseline="0" dirty="0" smtClean="0"/>
                        <a:t> 35</a:t>
                      </a:r>
                      <a:r>
                        <a:rPr lang="en-US" sz="1200" baseline="0" dirty="0" smtClean="0"/>
                        <a:t>% (Yancy </a:t>
                      </a:r>
                      <a:r>
                        <a:rPr lang="en-US" sz="1200" i="1" baseline="0" dirty="0" smtClean="0"/>
                        <a:t>et al., </a:t>
                      </a:r>
                      <a:r>
                        <a:rPr lang="en-US" sz="1200" i="0" baseline="0" dirty="0" smtClean="0"/>
                        <a:t>2013).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 smtClean="0"/>
                        <a:t>Activity</a:t>
                      </a:r>
                      <a:r>
                        <a:rPr lang="en-US" sz="1200" baseline="0" dirty="0" smtClean="0"/>
                        <a:t> tolerance at baseline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200" baseline="0" dirty="0" smtClean="0"/>
                        <a:t>No recent orthopnea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 smtClean="0"/>
                        <a:t>No  S3, JVD, HJR, rales</a:t>
                      </a:r>
                      <a:r>
                        <a:rPr lang="en-US" sz="1200" dirty="0" smtClean="0"/>
                        <a:t>, or dependent</a:t>
                      </a:r>
                      <a:r>
                        <a:rPr lang="en-US" sz="1200" baseline="0" dirty="0" smtClean="0"/>
                        <a:t> edema</a:t>
                      </a:r>
                      <a:endParaRPr lang="en-US" sz="1200" baseline="0" dirty="0" smtClean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200" baseline="0" dirty="0" smtClean="0"/>
                        <a:t>Minimal weight gain</a:t>
                      </a:r>
                      <a:endParaRPr 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Asthma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 smtClean="0"/>
                        <a:t>Intermittent</a:t>
                      </a:r>
                      <a:r>
                        <a:rPr lang="en-US" sz="1200" baseline="0" dirty="0" smtClean="0"/>
                        <a:t> w</a:t>
                      </a:r>
                      <a:r>
                        <a:rPr lang="en-US" sz="1200" dirty="0" smtClean="0"/>
                        <a:t>heezing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 smtClean="0"/>
                        <a:t>None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 smtClean="0"/>
                        <a:t>Does not explain abdominal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baseline="0" dirty="0" smtClean="0"/>
                        <a:t>girth </a:t>
                      </a:r>
                      <a:r>
                        <a:rPr lang="en-US" sz="1200" baseline="0" dirty="0" smtClean="0"/>
                        <a:t>increase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 smtClean="0"/>
                        <a:t>Lung sounds clear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 smtClean="0"/>
                        <a:t>No cyanosis, clubbing</a:t>
                      </a:r>
                      <a:endParaRPr 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Anxiety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 smtClean="0"/>
                        <a:t>Reports inability</a:t>
                      </a:r>
                      <a:r>
                        <a:rPr lang="en-US" sz="1200" baseline="0" dirty="0" smtClean="0"/>
                        <a:t> to handle busy times at work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200" baseline="0" dirty="0" smtClean="0"/>
                        <a:t>BID daily benzodiazepine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 smtClean="0"/>
                        <a:t>Appears</a:t>
                      </a:r>
                      <a:r>
                        <a:rPr lang="en-US" sz="1200" baseline="0" dirty="0" smtClean="0"/>
                        <a:t> worried, nervous, restless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 smtClean="0"/>
                        <a:t>DOE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 smtClean="0"/>
                        <a:t>Established cardiomyopathy, asthma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 smtClean="0"/>
                        <a:t>Mild abdominal distention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 smtClean="0"/>
                        <a:t>Weight gain</a:t>
                      </a:r>
                      <a:endParaRPr 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Irritable</a:t>
                      </a:r>
                      <a:r>
                        <a:rPr lang="en-US" sz="1200" baseline="0" dirty="0" smtClean="0"/>
                        <a:t> Bowel Syndrome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 smtClean="0"/>
                        <a:t>Constipation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 smtClean="0"/>
                        <a:t>Flatulence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 smtClean="0"/>
                        <a:t>Intermittent abdominal pain</a:t>
                      </a:r>
                      <a:endParaRPr lang="en-US" sz="12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 smtClean="0"/>
                        <a:t>Abdominal</a:t>
                      </a:r>
                      <a:r>
                        <a:rPr lang="en-US" sz="1200" baseline="0" dirty="0" smtClean="0"/>
                        <a:t> distention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 smtClean="0"/>
                        <a:t>None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 smtClean="0"/>
                        <a:t>None</a:t>
                      </a:r>
                      <a:endParaRPr lang="en-US" sz="12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Differential diagnoses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1333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Irritable bowel syndrome</a:t>
            </a:r>
          </a:p>
          <a:p>
            <a:pPr lvl="1"/>
            <a:r>
              <a:rPr lang="en-US" dirty="0"/>
              <a:t>Altered peristalsis</a:t>
            </a:r>
          </a:p>
          <a:p>
            <a:pPr lvl="1"/>
            <a:r>
              <a:rPr lang="en-US" dirty="0"/>
              <a:t>Visceral hypersensitivity</a:t>
            </a:r>
          </a:p>
          <a:p>
            <a:pPr lvl="1"/>
            <a:r>
              <a:rPr lang="en-US" dirty="0"/>
              <a:t>Impacted by emotional stress</a:t>
            </a:r>
          </a:p>
          <a:p>
            <a:pPr lvl="1"/>
            <a:r>
              <a:rPr lang="en-US" dirty="0"/>
              <a:t>Common dietary triggers: lactose, fructose, sorbitol, gluten (Thomas, 2011).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Cardiomyopathy</a:t>
            </a:r>
            <a:endParaRPr lang="en-US" dirty="0" smtClean="0"/>
          </a:p>
          <a:p>
            <a:pPr lvl="1"/>
            <a:r>
              <a:rPr lang="en-US" dirty="0"/>
              <a:t>S</a:t>
            </a:r>
            <a:r>
              <a:rPr lang="en-US" dirty="0" smtClean="0"/>
              <a:t>tructural and/or functional insufficiency of the myocardium. Types:</a:t>
            </a:r>
          </a:p>
          <a:p>
            <a:pPr lvl="2"/>
            <a:r>
              <a:rPr lang="en-US" dirty="0" smtClean="0"/>
              <a:t>Dilated </a:t>
            </a:r>
          </a:p>
          <a:p>
            <a:pPr marL="1051560" lvl="3" indent="0">
              <a:buNone/>
            </a:pPr>
            <a:r>
              <a:rPr lang="en-US" dirty="0" smtClean="0"/>
              <a:t>Hypertrophic </a:t>
            </a:r>
          </a:p>
          <a:p>
            <a:pPr lvl="2"/>
            <a:r>
              <a:rPr lang="en-US" dirty="0" smtClean="0"/>
              <a:t>Restrictive </a:t>
            </a:r>
          </a:p>
          <a:p>
            <a:pPr lvl="2"/>
            <a:r>
              <a:rPr lang="en-US" dirty="0" smtClean="0"/>
              <a:t>Arrhythmogenic </a:t>
            </a:r>
          </a:p>
          <a:p>
            <a:pPr lvl="2"/>
            <a:r>
              <a:rPr lang="en-US" dirty="0" smtClean="0"/>
              <a:t>Secondary </a:t>
            </a:r>
          </a:p>
          <a:p>
            <a:pPr lvl="1"/>
            <a:r>
              <a:rPr lang="en-US" dirty="0" smtClean="0"/>
              <a:t>May produce heart failure </a:t>
            </a:r>
            <a:r>
              <a:rPr lang="en-US" dirty="0" smtClean="0"/>
              <a:t>(Graham</a:t>
            </a:r>
            <a:r>
              <a:rPr lang="en-US" dirty="0" smtClean="0"/>
              <a:t>, 2013).</a:t>
            </a:r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Pathophysiology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00800" y="4419600"/>
            <a:ext cx="1463040" cy="18288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34200" y="739629"/>
            <a:ext cx="1324809" cy="15687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5130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114800"/>
          </a:xfrm>
        </p:spPr>
        <p:txBody>
          <a:bodyPr>
            <a:normAutofit fontScale="25000" lnSpcReduction="20000"/>
          </a:bodyPr>
          <a:lstStyle/>
          <a:p>
            <a:r>
              <a:rPr lang="en-US" sz="4800" dirty="0" smtClean="0"/>
              <a:t>IBS </a:t>
            </a:r>
          </a:p>
          <a:p>
            <a:pPr lvl="1"/>
            <a:r>
              <a:rPr lang="en-US" sz="4800" dirty="0" smtClean="0"/>
              <a:t>Pharmacologic</a:t>
            </a:r>
          </a:p>
          <a:p>
            <a:pPr lvl="2"/>
            <a:r>
              <a:rPr lang="en-US" sz="4800" dirty="0" smtClean="0"/>
              <a:t>Simethicone OTC for flatulence</a:t>
            </a:r>
          </a:p>
          <a:p>
            <a:pPr lvl="2"/>
            <a:r>
              <a:rPr lang="en-US" sz="4800" dirty="0" smtClean="0"/>
              <a:t>Metamucil OTC </a:t>
            </a:r>
            <a:endParaRPr lang="en-US" sz="4800" dirty="0" smtClean="0"/>
          </a:p>
          <a:p>
            <a:pPr lvl="2"/>
            <a:r>
              <a:rPr lang="en-US" sz="4800" dirty="0" smtClean="0"/>
              <a:t>Probiotics OTC</a:t>
            </a:r>
            <a:endParaRPr lang="en-US" sz="4800" dirty="0" smtClean="0"/>
          </a:p>
          <a:p>
            <a:pPr lvl="1"/>
            <a:r>
              <a:rPr lang="en-US" sz="4800" dirty="0" smtClean="0"/>
              <a:t>Food diary (Graham, 2013). Plan food elimination trials.</a:t>
            </a:r>
          </a:p>
          <a:p>
            <a:pPr lvl="1"/>
            <a:r>
              <a:rPr lang="en-US" sz="4800" dirty="0" smtClean="0"/>
              <a:t>Encourage 20-30g per day fiber.</a:t>
            </a:r>
          </a:p>
          <a:p>
            <a:pPr lvl="1"/>
            <a:r>
              <a:rPr lang="en-US" sz="4800" dirty="0" smtClean="0"/>
              <a:t>At least 64 oz. water per day.</a:t>
            </a:r>
          </a:p>
          <a:p>
            <a:pPr lvl="1"/>
            <a:r>
              <a:rPr lang="en-US" sz="4800" dirty="0" smtClean="0"/>
              <a:t>Physical activity as tolerated </a:t>
            </a:r>
            <a:r>
              <a:rPr lang="en-US" sz="4800" dirty="0"/>
              <a:t> (Thomas, 2011</a:t>
            </a:r>
            <a:r>
              <a:rPr lang="en-US" sz="4800" dirty="0" smtClean="0"/>
              <a:t>).</a:t>
            </a:r>
          </a:p>
          <a:p>
            <a:r>
              <a:rPr lang="en-US" sz="4800" dirty="0" smtClean="0"/>
              <a:t>HF</a:t>
            </a:r>
          </a:p>
          <a:p>
            <a:pPr lvl="1"/>
            <a:r>
              <a:rPr lang="en-US" sz="4800" dirty="0"/>
              <a:t>New York Heart </a:t>
            </a:r>
            <a:r>
              <a:rPr lang="en-US" sz="4800" dirty="0" smtClean="0"/>
              <a:t>Association </a:t>
            </a:r>
            <a:r>
              <a:rPr lang="en-US" sz="4800" dirty="0"/>
              <a:t>(NYHA) stage 2 – </a:t>
            </a:r>
            <a:r>
              <a:rPr lang="en-US" sz="4800" dirty="0" smtClean="0"/>
              <a:t>symptoms </a:t>
            </a:r>
            <a:r>
              <a:rPr lang="en-US" sz="4800" dirty="0"/>
              <a:t>with significant exertion (Keller, Sabatino, Winland-Brown, Porter, 2011). </a:t>
            </a:r>
          </a:p>
          <a:p>
            <a:pPr lvl="1"/>
            <a:r>
              <a:rPr lang="en-US" sz="4800" dirty="0"/>
              <a:t>American College of Cardiology/ American Heart Association (ACC/AHA) stage C – Patients with left ventricular dysfunction with symptoms (Keller, Sabatino, Winland-Brown, Porter, 2011). </a:t>
            </a:r>
            <a:endParaRPr lang="en-US" sz="4800" dirty="0" smtClean="0"/>
          </a:p>
          <a:p>
            <a:pPr lvl="1"/>
            <a:r>
              <a:rPr lang="en-US" sz="4800" dirty="0" smtClean="0"/>
              <a:t>Defer management </a:t>
            </a:r>
            <a:r>
              <a:rPr lang="en-US" sz="4800" dirty="0"/>
              <a:t>to </a:t>
            </a:r>
            <a:r>
              <a:rPr lang="en-US" sz="4800" dirty="0" smtClean="0"/>
              <a:t>cardiologist.</a:t>
            </a:r>
            <a:endParaRPr lang="en-US" sz="4800" dirty="0"/>
          </a:p>
          <a:p>
            <a:r>
              <a:rPr lang="en-US" sz="4800" dirty="0" smtClean="0"/>
              <a:t>Hypertension</a:t>
            </a:r>
          </a:p>
          <a:p>
            <a:pPr lvl="1"/>
            <a:r>
              <a:rPr lang="en-US" sz="4800" dirty="0" smtClean="0"/>
              <a:t>Continue </a:t>
            </a:r>
            <a:r>
              <a:rPr lang="en-US" sz="4800" dirty="0" smtClean="0"/>
              <a:t>medications.</a:t>
            </a:r>
          </a:p>
          <a:p>
            <a:r>
              <a:rPr lang="en-US" sz="4800" dirty="0" smtClean="0"/>
              <a:t>Asthma</a:t>
            </a:r>
          </a:p>
          <a:p>
            <a:pPr lvl="1"/>
            <a:r>
              <a:rPr lang="en-US" sz="4800" dirty="0" smtClean="0"/>
              <a:t>Reinforce appropriate bronchodilator use.</a:t>
            </a:r>
          </a:p>
          <a:p>
            <a:r>
              <a:rPr lang="en-US" sz="4800" dirty="0" smtClean="0"/>
              <a:t>Anxiety</a:t>
            </a:r>
          </a:p>
          <a:p>
            <a:pPr lvl="1"/>
            <a:r>
              <a:rPr lang="en-US" sz="4800" dirty="0" smtClean="0"/>
              <a:t>Continue medication.</a:t>
            </a:r>
          </a:p>
          <a:p>
            <a:r>
              <a:rPr lang="en-US" sz="4800" dirty="0" smtClean="0"/>
              <a:t>GERD</a:t>
            </a:r>
          </a:p>
          <a:p>
            <a:pPr lvl="1"/>
            <a:r>
              <a:rPr lang="en-US" sz="4800" dirty="0" smtClean="0"/>
              <a:t>Continue PPI.</a:t>
            </a:r>
          </a:p>
          <a:p>
            <a:r>
              <a:rPr lang="en-US" sz="4800" dirty="0" smtClean="0"/>
              <a:t>Work excuse note provided.</a:t>
            </a:r>
          </a:p>
          <a:p>
            <a:r>
              <a:rPr lang="en-US" sz="4800" dirty="0" smtClean="0"/>
              <a:t>CMP ordered</a:t>
            </a:r>
            <a:r>
              <a:rPr lang="en-US" sz="4800" dirty="0" smtClean="0"/>
              <a:t>.</a:t>
            </a:r>
            <a:endParaRPr lang="en-US" sz="4800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A/P - Management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3339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Two weeks – review food diary. Start elimination diet –rotate gluten, dairy elimination (Thomas, 2011).</a:t>
            </a:r>
          </a:p>
          <a:p>
            <a:r>
              <a:rPr lang="en-US" dirty="0" smtClean="0"/>
              <a:t>Monitor EHR for cardiologist’s notes.</a:t>
            </a:r>
          </a:p>
          <a:p>
            <a:pPr lvl="1"/>
            <a:r>
              <a:rPr lang="en-US" dirty="0" smtClean="0"/>
              <a:t>Clarify Bumex dose.</a:t>
            </a:r>
          </a:p>
          <a:p>
            <a:r>
              <a:rPr lang="en-US" dirty="0" smtClean="0"/>
              <a:t>Evaluate anxiety </a:t>
            </a:r>
            <a:r>
              <a:rPr lang="en-US" dirty="0" smtClean="0"/>
              <a:t>management.</a:t>
            </a:r>
          </a:p>
          <a:p>
            <a:pPr lvl="1"/>
            <a:r>
              <a:rPr lang="en-US" dirty="0" smtClean="0"/>
              <a:t>Attempt tapering off of benzodiazepine.</a:t>
            </a:r>
          </a:p>
          <a:p>
            <a:pPr lvl="1"/>
            <a:r>
              <a:rPr lang="en-US" dirty="0" smtClean="0"/>
              <a:t>Consider fluoxetine.</a:t>
            </a:r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Follow up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86200" y="4890853"/>
            <a:ext cx="1600200" cy="13575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767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IBS</a:t>
            </a:r>
          </a:p>
          <a:p>
            <a:pPr lvl="1"/>
            <a:r>
              <a:rPr lang="en-US" dirty="0" smtClean="0"/>
              <a:t>Identify and minimize triggers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Hormone optimization.</a:t>
            </a:r>
            <a:endParaRPr lang="en-US" dirty="0" smtClean="0"/>
          </a:p>
          <a:p>
            <a:pPr lvl="1"/>
            <a:r>
              <a:rPr lang="en-US" dirty="0" smtClean="0"/>
              <a:t>Stress management  (Thomas, 2011).</a:t>
            </a:r>
            <a:endParaRPr lang="en-US" dirty="0" smtClean="0"/>
          </a:p>
          <a:p>
            <a:pPr lvl="1"/>
            <a:r>
              <a:rPr lang="en-US" dirty="0" smtClean="0"/>
              <a:t>International Foundation for Functional Gastrointestinal Disorders (2015</a:t>
            </a:r>
            <a:r>
              <a:rPr lang="en-US" dirty="0" smtClean="0"/>
              <a:t>).</a:t>
            </a:r>
          </a:p>
          <a:p>
            <a:pPr lvl="1"/>
            <a:r>
              <a:rPr lang="en-US" dirty="0" smtClean="0"/>
              <a:t>National Institute for Diabetes and Digestive and Kidney Disease (2015).</a:t>
            </a:r>
            <a:endParaRPr lang="en-US" dirty="0" smtClean="0"/>
          </a:p>
          <a:p>
            <a:pPr lvl="1"/>
            <a:endParaRPr lang="en-US" dirty="0" smtClean="0"/>
          </a:p>
          <a:p>
            <a:r>
              <a:rPr lang="en-US" dirty="0" smtClean="0"/>
              <a:t>HF</a:t>
            </a:r>
          </a:p>
          <a:p>
            <a:pPr lvl="1"/>
            <a:r>
              <a:rPr lang="en-US" dirty="0" smtClean="0"/>
              <a:t>Symptom management, m</a:t>
            </a:r>
            <a:r>
              <a:rPr lang="en-US" dirty="0" smtClean="0"/>
              <a:t>edications</a:t>
            </a:r>
            <a:r>
              <a:rPr lang="en-US" dirty="0" smtClean="0"/>
              <a:t>, </a:t>
            </a:r>
            <a:r>
              <a:rPr lang="en-US" dirty="0" smtClean="0"/>
              <a:t>physical activity, tests</a:t>
            </a:r>
            <a:r>
              <a:rPr lang="en-US" dirty="0" smtClean="0"/>
              <a:t>, procedures, </a:t>
            </a:r>
            <a:r>
              <a:rPr lang="en-US" dirty="0" smtClean="0"/>
              <a:t>prognosis.</a:t>
            </a:r>
          </a:p>
          <a:p>
            <a:pPr lvl="1"/>
            <a:r>
              <a:rPr lang="en-US" dirty="0" smtClean="0"/>
              <a:t>Monitor fluid status, including weight (Yancy, 2013).</a:t>
            </a:r>
          </a:p>
          <a:p>
            <a:pPr lvl="1"/>
            <a:r>
              <a:rPr lang="en-US" dirty="0" smtClean="0"/>
              <a:t>Signs of exacerbation; how to contact provider.</a:t>
            </a:r>
            <a:endParaRPr lang="en-US" dirty="0" smtClean="0"/>
          </a:p>
          <a:p>
            <a:pPr lvl="1"/>
            <a:r>
              <a:rPr lang="en-US" dirty="0" smtClean="0"/>
              <a:t>Take meds as directed. If problems, contact provider or hospital. </a:t>
            </a:r>
          </a:p>
          <a:p>
            <a:pPr lvl="1"/>
            <a:r>
              <a:rPr lang="en-US" dirty="0" smtClean="0"/>
              <a:t>Heart Failure </a:t>
            </a:r>
            <a:r>
              <a:rPr lang="en-US" dirty="0" smtClean="0"/>
              <a:t>Online </a:t>
            </a:r>
            <a:r>
              <a:rPr lang="en-US" dirty="0" smtClean="0"/>
              <a:t>(2013</a:t>
            </a:r>
            <a:r>
              <a:rPr lang="en-US" dirty="0" smtClean="0"/>
              <a:t>).</a:t>
            </a:r>
          </a:p>
          <a:p>
            <a:pPr lvl="1"/>
            <a:r>
              <a:rPr lang="de-DE" dirty="0"/>
              <a:t>American Heart Association  (2015) Heart failure resource center.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Patient Teaching and Resources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05200" y="5486400"/>
            <a:ext cx="1447800" cy="963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0790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IBS</a:t>
            </a:r>
          </a:p>
          <a:p>
            <a:pPr lvl="1"/>
            <a:r>
              <a:rPr lang="en-US" dirty="0" smtClean="0"/>
              <a:t>1/3 of cases occur post-bacterial gastroenteritis (Thomas, 2011).</a:t>
            </a:r>
          </a:p>
          <a:p>
            <a:r>
              <a:rPr lang="en-US" dirty="0" smtClean="0"/>
              <a:t>HF</a:t>
            </a:r>
          </a:p>
          <a:p>
            <a:pPr lvl="1"/>
            <a:r>
              <a:rPr lang="en-US" dirty="0" smtClean="0"/>
              <a:t>Prevent or treat greatest causes of HF: hypertension, coronary disease, diabetes, renal dysfunction, infection, valvular dysfunction, dysrhythmias, thyrotoxicosis, anemia, iron overload, sleep disordered breathing, and pulmonary dysfunction</a:t>
            </a:r>
            <a:r>
              <a:rPr lang="en-US" dirty="0" smtClean="0"/>
              <a:t> (Keller, Sabatino, Winland-Brown, &amp; Porter, 2011), </a:t>
            </a:r>
          </a:p>
          <a:p>
            <a:pPr lvl="2"/>
            <a:r>
              <a:rPr lang="en-US" dirty="0" smtClean="0"/>
              <a:t>Control </a:t>
            </a:r>
            <a:r>
              <a:rPr lang="en-US" dirty="0" smtClean="0"/>
              <a:t>metabolic syndrome</a:t>
            </a:r>
          </a:p>
          <a:p>
            <a:pPr lvl="2"/>
            <a:r>
              <a:rPr lang="en-US" dirty="0" smtClean="0"/>
              <a:t>Smoking avoidance or cessation</a:t>
            </a:r>
          </a:p>
          <a:p>
            <a:pPr lvl="2"/>
            <a:r>
              <a:rPr lang="en-US" dirty="0" smtClean="0"/>
              <a:t>Limit </a:t>
            </a:r>
            <a:r>
              <a:rPr lang="en-US" dirty="0" smtClean="0"/>
              <a:t>alcohol</a:t>
            </a:r>
          </a:p>
          <a:p>
            <a:pPr lvl="2"/>
            <a:r>
              <a:rPr lang="en-US" dirty="0" smtClean="0"/>
              <a:t>Tobacco abstinence</a:t>
            </a:r>
            <a:endParaRPr lang="en-US" dirty="0" smtClean="0"/>
          </a:p>
          <a:p>
            <a:pPr lvl="2"/>
            <a:r>
              <a:rPr lang="en-US" dirty="0" smtClean="0"/>
              <a:t>Active lifestyle</a:t>
            </a:r>
          </a:p>
          <a:p>
            <a:pPr lvl="2"/>
            <a:r>
              <a:rPr lang="en-US" dirty="0" smtClean="0"/>
              <a:t>DASH Diet; fish consumption, fructose avoidance (Butler, 2012).</a:t>
            </a:r>
            <a:endParaRPr lang="en-US" dirty="0" smtClean="0"/>
          </a:p>
          <a:p>
            <a:pPr marL="274320" lvl="1">
              <a:spcBef>
                <a:spcPts val="600"/>
              </a:spcBef>
              <a:buClr>
                <a:schemeClr val="accent2"/>
              </a:buClr>
            </a:pPr>
            <a:r>
              <a:rPr lang="en-US" dirty="0"/>
              <a:t>ICD implantation if ejection fraction &lt;35</a:t>
            </a:r>
            <a:r>
              <a:rPr lang="en-US" dirty="0" smtClean="0"/>
              <a:t>% (Yancy et al., 2013).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Primary Prevention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8855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IBS</a:t>
            </a:r>
          </a:p>
          <a:p>
            <a:pPr lvl="1"/>
            <a:r>
              <a:rPr lang="en-US" dirty="0" smtClean="0"/>
              <a:t>Identify and </a:t>
            </a:r>
            <a:r>
              <a:rPr lang="en-US" dirty="0" smtClean="0"/>
              <a:t>avoid triggers:</a:t>
            </a:r>
          </a:p>
          <a:p>
            <a:pPr lvl="2"/>
            <a:r>
              <a:rPr lang="en-US" dirty="0" smtClean="0"/>
              <a:t>Dietary</a:t>
            </a:r>
            <a:r>
              <a:rPr lang="en-US" dirty="0" smtClean="0"/>
              <a:t>  - most often </a:t>
            </a:r>
            <a:r>
              <a:rPr lang="en-US" dirty="0" smtClean="0"/>
              <a:t>lactose, </a:t>
            </a:r>
            <a:r>
              <a:rPr lang="en-US" dirty="0" smtClean="0"/>
              <a:t>fructose, </a:t>
            </a:r>
            <a:r>
              <a:rPr lang="en-US" dirty="0" smtClean="0"/>
              <a:t>gluten, and artificial </a:t>
            </a:r>
            <a:r>
              <a:rPr lang="en-US" dirty="0" smtClean="0"/>
              <a:t>sweeteners.</a:t>
            </a:r>
          </a:p>
          <a:p>
            <a:pPr lvl="2"/>
            <a:r>
              <a:rPr lang="en-US" dirty="0"/>
              <a:t>Hormone </a:t>
            </a:r>
            <a:r>
              <a:rPr lang="en-US" dirty="0" smtClean="0"/>
              <a:t>management</a:t>
            </a:r>
          </a:p>
          <a:p>
            <a:pPr lvl="2"/>
            <a:r>
              <a:rPr lang="en-US" dirty="0" smtClean="0"/>
              <a:t>Stress </a:t>
            </a:r>
            <a:r>
              <a:rPr lang="en-US" dirty="0"/>
              <a:t>management  (Thomas, 2011).</a:t>
            </a:r>
          </a:p>
          <a:p>
            <a:r>
              <a:rPr lang="en-US" dirty="0" smtClean="0"/>
              <a:t>HF</a:t>
            </a:r>
            <a:endParaRPr lang="en-US" dirty="0" smtClean="0"/>
          </a:p>
          <a:p>
            <a:pPr lvl="1"/>
            <a:r>
              <a:rPr lang="en-US" dirty="0" smtClean="0"/>
              <a:t>Regular </a:t>
            </a:r>
            <a:r>
              <a:rPr lang="en-US" dirty="0" smtClean="0"/>
              <a:t>physical activity </a:t>
            </a:r>
            <a:endParaRPr lang="en-US" dirty="0" smtClean="0"/>
          </a:p>
          <a:p>
            <a:pPr lvl="1"/>
            <a:r>
              <a:rPr lang="en-US" dirty="0"/>
              <a:t>Weight management – mortality greatest in </a:t>
            </a:r>
            <a:r>
              <a:rPr lang="en-US" dirty="0" smtClean="0"/>
              <a:t>cachectic </a:t>
            </a:r>
            <a:r>
              <a:rPr lang="en-US" dirty="0"/>
              <a:t>and obese patients (Yancy </a:t>
            </a:r>
            <a:r>
              <a:rPr lang="en-US" i="1" dirty="0"/>
              <a:t>et al.</a:t>
            </a:r>
            <a:r>
              <a:rPr lang="en-US" dirty="0"/>
              <a:t>, 2013</a:t>
            </a:r>
            <a:r>
              <a:rPr lang="en-US" dirty="0" smtClean="0"/>
              <a:t>).</a:t>
            </a:r>
            <a:endParaRPr lang="en-US" dirty="0" smtClean="0"/>
          </a:p>
          <a:p>
            <a:pPr lvl="1"/>
            <a:r>
              <a:rPr lang="en-US" dirty="0" smtClean="0"/>
              <a:t>Prevention of fluid overload </a:t>
            </a:r>
          </a:p>
          <a:p>
            <a:pPr lvl="2"/>
            <a:r>
              <a:rPr lang="en-US" dirty="0" smtClean="0"/>
              <a:t>Daily weight – intervene for &gt;2 lbs. per day or &gt; 5 lbs. per week</a:t>
            </a:r>
            <a:endParaRPr lang="en-US" dirty="0"/>
          </a:p>
          <a:p>
            <a:pPr lvl="2"/>
            <a:r>
              <a:rPr lang="en-US" dirty="0"/>
              <a:t>Sodium restriction – level of evidence: C (Yancy </a:t>
            </a:r>
            <a:r>
              <a:rPr lang="en-US" i="1" dirty="0"/>
              <a:t>et al., </a:t>
            </a:r>
            <a:r>
              <a:rPr lang="en-US" dirty="0"/>
              <a:t>2013).</a:t>
            </a:r>
          </a:p>
          <a:p>
            <a:pPr lvl="1"/>
            <a:r>
              <a:rPr lang="en-US" dirty="0" smtClean="0"/>
              <a:t>To prevent hospitalizations, teach recognition and early intervention for exacerbation signs.</a:t>
            </a:r>
            <a:endParaRPr lang="en-US" dirty="0" smtClean="0"/>
          </a:p>
          <a:p>
            <a:pPr lvl="2"/>
            <a:endParaRPr lang="en-US" dirty="0" smtClean="0"/>
          </a:p>
          <a:p>
            <a:pPr marL="365760" lvl="1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 smtClean="0"/>
              <a:t>Secondary Prevention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00800" y="2667000"/>
            <a:ext cx="762066" cy="10364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0987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en-US" sz="2500" dirty="0" smtClean="0"/>
              <a:t>IBS</a:t>
            </a:r>
          </a:p>
          <a:p>
            <a:pPr lvl="1"/>
            <a:r>
              <a:rPr lang="en-US" sz="2500" dirty="0"/>
              <a:t>Medications: TCAs or SSRIs, </a:t>
            </a:r>
            <a:r>
              <a:rPr lang="en-US" sz="2500" dirty="0" smtClean="0"/>
              <a:t>antispasmodics, probiotics.</a:t>
            </a:r>
          </a:p>
          <a:p>
            <a:pPr lvl="1"/>
            <a:r>
              <a:rPr lang="en-US" sz="2500" dirty="0" smtClean="0"/>
              <a:t>For constipation: fiber intake 25-25g per day, osmotic laxatives, chloride channel activator (</a:t>
            </a:r>
            <a:r>
              <a:rPr lang="en-US" sz="2500" dirty="0"/>
              <a:t>Graham, 2013).</a:t>
            </a:r>
          </a:p>
          <a:p>
            <a:pPr lvl="1"/>
            <a:endParaRPr lang="en-US" sz="2500" dirty="0" smtClean="0"/>
          </a:p>
          <a:p>
            <a:r>
              <a:rPr lang="en-US" sz="2500" dirty="0" smtClean="0"/>
              <a:t>Heart </a:t>
            </a:r>
            <a:r>
              <a:rPr lang="en-US" sz="2500" dirty="0" smtClean="0"/>
              <a:t>Failure</a:t>
            </a:r>
          </a:p>
          <a:p>
            <a:pPr lvl="1"/>
            <a:r>
              <a:rPr lang="en-US" sz="2500" dirty="0"/>
              <a:t>Medication management </a:t>
            </a:r>
          </a:p>
          <a:p>
            <a:pPr lvl="2"/>
            <a:r>
              <a:rPr lang="en-US" sz="2500" dirty="0"/>
              <a:t>C</a:t>
            </a:r>
            <a:r>
              <a:rPr lang="en-US" sz="2500" dirty="0" smtClean="0"/>
              <a:t>ontrol </a:t>
            </a:r>
            <a:r>
              <a:rPr lang="en-US" sz="2500" dirty="0"/>
              <a:t>neurohormonal </a:t>
            </a:r>
            <a:r>
              <a:rPr lang="en-US" sz="2500" dirty="0" smtClean="0"/>
              <a:t>response: ACE </a:t>
            </a:r>
            <a:r>
              <a:rPr lang="en-US" sz="2500" dirty="0"/>
              <a:t>inhibitor (ACEI) or Angiotensin receptor blocker (ARB</a:t>
            </a:r>
            <a:r>
              <a:rPr lang="en-US" sz="2500" dirty="0" smtClean="0"/>
              <a:t>) and beta blocker</a:t>
            </a:r>
          </a:p>
          <a:p>
            <a:pPr lvl="2"/>
            <a:r>
              <a:rPr lang="en-US" sz="2500" dirty="0" smtClean="0"/>
              <a:t>Antianginals </a:t>
            </a:r>
          </a:p>
          <a:p>
            <a:pPr lvl="1"/>
            <a:r>
              <a:rPr lang="en-US" sz="2500" dirty="0" smtClean="0"/>
              <a:t>Reverse fluid volume increases</a:t>
            </a:r>
          </a:p>
          <a:p>
            <a:pPr lvl="2"/>
            <a:r>
              <a:rPr lang="en-US" sz="2500" dirty="0" smtClean="0"/>
              <a:t>Diuretics</a:t>
            </a:r>
          </a:p>
          <a:p>
            <a:pPr lvl="1"/>
            <a:r>
              <a:rPr lang="en-US" sz="2500" dirty="0"/>
              <a:t>Treat hyponatremia</a:t>
            </a:r>
          </a:p>
          <a:p>
            <a:pPr lvl="2"/>
            <a:r>
              <a:rPr lang="en-US" sz="2500" dirty="0"/>
              <a:t>Fluid restriction – level of evidence: </a:t>
            </a:r>
            <a:r>
              <a:rPr lang="en-US" sz="2500" dirty="0" smtClean="0"/>
              <a:t>C</a:t>
            </a:r>
          </a:p>
          <a:p>
            <a:pPr lvl="1"/>
            <a:r>
              <a:rPr lang="en-US" sz="2500" dirty="0" smtClean="0"/>
              <a:t>Repeat echocardiogram with change in clinical status or treatment, or evaluation for device.</a:t>
            </a:r>
          </a:p>
          <a:p>
            <a:pPr lvl="2"/>
            <a:r>
              <a:rPr lang="en-US" sz="2500" dirty="0" smtClean="0"/>
              <a:t>ICD indicated when EF &lt;30</a:t>
            </a:r>
            <a:r>
              <a:rPr lang="en-US" sz="2500" dirty="0" smtClean="0"/>
              <a:t>%</a:t>
            </a:r>
          </a:p>
          <a:p>
            <a:pPr lvl="2"/>
            <a:r>
              <a:rPr lang="en-US" sz="2500" dirty="0" smtClean="0"/>
              <a:t>Cardiac resynchronization therapy, or biventricular pacing in NYHA class III or IV with LVEF &lt;35% and QRS &gt;120ms</a:t>
            </a:r>
          </a:p>
          <a:p>
            <a:pPr lvl="3"/>
            <a:r>
              <a:rPr lang="en-US" sz="2500" dirty="0" smtClean="0"/>
              <a:t>May improve tolerance of guideline-directed medical therapy (GDMT) (Yancy </a:t>
            </a:r>
            <a:r>
              <a:rPr lang="en-US" sz="2500" i="1" dirty="0" smtClean="0"/>
              <a:t>et al</a:t>
            </a:r>
            <a:r>
              <a:rPr lang="en-US" sz="2500" dirty="0" smtClean="0"/>
              <a:t>., 2013).</a:t>
            </a:r>
            <a:endParaRPr lang="en-US" sz="2500" dirty="0" smtClean="0"/>
          </a:p>
          <a:p>
            <a:pPr lvl="1"/>
            <a:r>
              <a:rPr lang="en-US" sz="2500" dirty="0" smtClean="0"/>
              <a:t>Quality-of-life</a:t>
            </a:r>
          </a:p>
          <a:p>
            <a:pPr lvl="2"/>
            <a:r>
              <a:rPr lang="en-US" sz="2500" dirty="0" smtClean="0"/>
              <a:t>Assess </a:t>
            </a:r>
            <a:r>
              <a:rPr lang="en-US" sz="2500" dirty="0" smtClean="0"/>
              <a:t>with Left Ventricular Dysfunction </a:t>
            </a:r>
            <a:r>
              <a:rPr lang="en-US" sz="2500" dirty="0" smtClean="0"/>
              <a:t>Questionnaire </a:t>
            </a:r>
            <a:r>
              <a:rPr lang="en-US" sz="2500" dirty="0" smtClean="0"/>
              <a:t>(LVD 36) (O’Leary </a:t>
            </a:r>
            <a:r>
              <a:rPr lang="en-US" sz="2500" dirty="0"/>
              <a:t>&amp; Jones, </a:t>
            </a:r>
            <a:r>
              <a:rPr lang="en-US" sz="2500" dirty="0" smtClean="0"/>
              <a:t>2000</a:t>
            </a:r>
            <a:r>
              <a:rPr lang="en-US" sz="2500" dirty="0" smtClean="0"/>
              <a:t>).</a:t>
            </a:r>
          </a:p>
          <a:p>
            <a:pPr lvl="2"/>
            <a:r>
              <a:rPr lang="en-US" sz="2500" dirty="0" smtClean="0"/>
              <a:t>Treat depression.</a:t>
            </a:r>
          </a:p>
          <a:p>
            <a:pPr marL="754380" lvl="1" indent="-342900"/>
            <a:r>
              <a:rPr lang="en-US" sz="2500" dirty="0"/>
              <a:t>Refractory HF: Inotropic </a:t>
            </a:r>
            <a:r>
              <a:rPr lang="en-US" sz="2500" dirty="0" smtClean="0"/>
              <a:t>support, mechanical </a:t>
            </a:r>
            <a:r>
              <a:rPr lang="en-US" sz="2500" dirty="0"/>
              <a:t>circulatory support, cardiac </a:t>
            </a:r>
            <a:r>
              <a:rPr lang="en-US" sz="2500" dirty="0" smtClean="0"/>
              <a:t>transplant (</a:t>
            </a:r>
            <a:r>
              <a:rPr lang="en-US" sz="2500" dirty="0"/>
              <a:t>Yancy </a:t>
            </a:r>
            <a:r>
              <a:rPr lang="en-US" sz="2500" i="1" dirty="0"/>
              <a:t>et al</a:t>
            </a:r>
            <a:r>
              <a:rPr lang="en-US" sz="2500" dirty="0"/>
              <a:t>., 2013).</a:t>
            </a:r>
          </a:p>
          <a:p>
            <a:pPr marL="777240" lvl="2" indent="0">
              <a:buNone/>
            </a:pPr>
            <a:endParaRPr lang="en-US" sz="1400" dirty="0"/>
          </a:p>
          <a:p>
            <a:pPr marL="777240" lvl="2" indent="0">
              <a:buNone/>
            </a:pPr>
            <a:endParaRPr lang="en-US" sz="2400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Tertiary Prevention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4944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IBS:</a:t>
            </a:r>
          </a:p>
          <a:p>
            <a:pPr lvl="1"/>
            <a:r>
              <a:rPr lang="en-US" dirty="0"/>
              <a:t>Rome Foundation (2015). </a:t>
            </a:r>
          </a:p>
          <a:p>
            <a:pPr lvl="1"/>
            <a:r>
              <a:rPr lang="en-US" dirty="0"/>
              <a:t>American College of Gastroenterology monograph on the management of irritable bowel syndrome and chronic idiopathic constipation (Ford </a:t>
            </a:r>
            <a:r>
              <a:rPr lang="en-US" i="1" dirty="0"/>
              <a:t>et al., 2014</a:t>
            </a:r>
            <a:r>
              <a:rPr lang="en-US" dirty="0" smtClean="0"/>
              <a:t>).</a:t>
            </a:r>
            <a:endParaRPr lang="en-US" dirty="0" smtClean="0"/>
          </a:p>
          <a:p>
            <a:r>
              <a:rPr lang="en-US" dirty="0" smtClean="0"/>
              <a:t>HF</a:t>
            </a:r>
            <a:r>
              <a:rPr lang="en-US" dirty="0" smtClean="0"/>
              <a:t>:</a:t>
            </a:r>
          </a:p>
          <a:p>
            <a:pPr lvl="1"/>
            <a:r>
              <a:rPr lang="de-DE" dirty="0"/>
              <a:t>2013 ACCF/AHA guideline for the mangment of heart failure: A report of the  American College of Cardiology Foundation / American Heart Association Task Force on Practice </a:t>
            </a:r>
            <a:r>
              <a:rPr lang="de-DE" dirty="0" smtClean="0"/>
              <a:t>Guidelines (Yancy </a:t>
            </a:r>
            <a:r>
              <a:rPr lang="de-DE" i="1" dirty="0" smtClean="0"/>
              <a:t>et al., </a:t>
            </a:r>
            <a:r>
              <a:rPr lang="de-DE" dirty="0" smtClean="0"/>
              <a:t>2014).</a:t>
            </a:r>
          </a:p>
          <a:p>
            <a:pPr lvl="1"/>
            <a:r>
              <a:rPr lang="de-DE" dirty="0" smtClean="0"/>
              <a:t>American Heart Association  (2015) Heart failure resource </a:t>
            </a:r>
            <a:r>
              <a:rPr lang="de-DE" dirty="0" smtClean="0"/>
              <a:t>center.</a:t>
            </a:r>
            <a:endParaRPr lang="de-DE" dirty="0" smtClean="0"/>
          </a:p>
          <a:p>
            <a:pPr lvl="1"/>
            <a:r>
              <a:rPr lang="de-DE" dirty="0" smtClean="0"/>
              <a:t>U.S. Department of Veterans‘ Affairs (2015) Heart failure toolkit for providers</a:t>
            </a:r>
            <a:r>
              <a:rPr lang="de-DE" dirty="0" smtClean="0"/>
              <a:t>.</a:t>
            </a:r>
          </a:p>
          <a:p>
            <a:r>
              <a:rPr lang="en-US" dirty="0" smtClean="0"/>
              <a:t>Interdisciplinary team</a:t>
            </a:r>
            <a:endParaRPr lang="en-US" dirty="0"/>
          </a:p>
          <a:p>
            <a:pPr lvl="1"/>
            <a:r>
              <a:rPr lang="en-US" dirty="0"/>
              <a:t>Primary Care Provider</a:t>
            </a:r>
          </a:p>
          <a:p>
            <a:pPr lvl="1"/>
            <a:r>
              <a:rPr lang="en-US" dirty="0" smtClean="0"/>
              <a:t>Specialist provider</a:t>
            </a:r>
            <a:endParaRPr lang="en-US" dirty="0"/>
          </a:p>
          <a:p>
            <a:pPr lvl="1"/>
            <a:r>
              <a:rPr lang="en-US" dirty="0"/>
              <a:t>Nursing</a:t>
            </a:r>
          </a:p>
          <a:p>
            <a:pPr lvl="1"/>
            <a:r>
              <a:rPr lang="en-US" dirty="0"/>
              <a:t>Dietician</a:t>
            </a:r>
          </a:p>
          <a:p>
            <a:pPr lvl="1"/>
            <a:r>
              <a:rPr lang="en-US" dirty="0"/>
              <a:t>Physical Therapy</a:t>
            </a:r>
          </a:p>
          <a:p>
            <a:pPr lvl="1"/>
            <a:r>
              <a:rPr lang="en-US" dirty="0"/>
              <a:t>Social Work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Provider Resources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19601" y="4499152"/>
            <a:ext cx="1447800" cy="17758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357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IBS</a:t>
            </a:r>
            <a:r>
              <a:rPr lang="en-US" dirty="0" smtClean="0"/>
              <a:t>: </a:t>
            </a:r>
          </a:p>
          <a:p>
            <a:pPr lvl="1"/>
            <a:r>
              <a:rPr lang="en-US" dirty="0" smtClean="0"/>
              <a:t>Women affected: men:: 3:1</a:t>
            </a:r>
          </a:p>
          <a:p>
            <a:pPr lvl="1"/>
            <a:r>
              <a:rPr lang="en-US" dirty="0" smtClean="0"/>
              <a:t>Symptoms manifest in young adulthood (Thomas, 2011).</a:t>
            </a:r>
          </a:p>
          <a:p>
            <a:r>
              <a:rPr lang="en-US" dirty="0" smtClean="0"/>
              <a:t>HF:</a:t>
            </a:r>
          </a:p>
          <a:p>
            <a:pPr lvl="1"/>
            <a:r>
              <a:rPr lang="en-US" dirty="0" smtClean="0"/>
              <a:t>Ethnicity: African-Americans with NYHA class III-IV heart failure with reduced ejection fraction (</a:t>
            </a:r>
            <a:r>
              <a:rPr lang="en-US" dirty="0" smtClean="0"/>
              <a:t>HFrEF</a:t>
            </a:r>
            <a:r>
              <a:rPr lang="en-US" dirty="0" smtClean="0"/>
              <a:t>) should have both hydralazine and </a:t>
            </a:r>
            <a:r>
              <a:rPr lang="en-US" dirty="0" smtClean="0"/>
              <a:t>isosorbide </a:t>
            </a:r>
            <a:r>
              <a:rPr lang="en-US" dirty="0" smtClean="0"/>
              <a:t>dinitrate, plus ACEI or ARB and beta blocker. This combination may also be used for </a:t>
            </a:r>
            <a:r>
              <a:rPr lang="en-US" dirty="0" smtClean="0"/>
              <a:t>patients </a:t>
            </a:r>
            <a:r>
              <a:rPr lang="en-US" dirty="0" smtClean="0"/>
              <a:t>intolerant to both ACEI and ARBs   (Yancy </a:t>
            </a:r>
            <a:r>
              <a:rPr lang="en-US" i="1" dirty="0" smtClean="0"/>
              <a:t>et al</a:t>
            </a:r>
            <a:r>
              <a:rPr lang="en-US" dirty="0" smtClean="0"/>
              <a:t>., 2013).</a:t>
            </a:r>
          </a:p>
          <a:p>
            <a:pPr lvl="1"/>
            <a:r>
              <a:rPr lang="en-US" dirty="0" smtClean="0"/>
              <a:t>Gender: Aldosterone antagonist inappropriate when male serum creatinine is &gt; than 2.5 mg/dL and female </a:t>
            </a:r>
            <a:r>
              <a:rPr lang="en-US" dirty="0"/>
              <a:t>serum creatinine is &gt; than </a:t>
            </a:r>
            <a:r>
              <a:rPr lang="en-US" dirty="0" smtClean="0"/>
              <a:t>2.0 mg/dL due to risk for hyperkalemia or renal insufficiency (Yancy </a:t>
            </a:r>
            <a:r>
              <a:rPr lang="en-US" i="1" dirty="0"/>
              <a:t>et al</a:t>
            </a:r>
            <a:r>
              <a:rPr lang="en-US" dirty="0"/>
              <a:t>., 2013).</a:t>
            </a:r>
          </a:p>
          <a:p>
            <a:pPr lvl="1"/>
            <a:r>
              <a:rPr lang="en-US" dirty="0" smtClean="0"/>
              <a:t>Age: CHADS2VASC calculates stroke risk in patients with atrial fibrillation – factors include age, gender, and HF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Demographic Considerations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7969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22860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77 year old Caucasian female</a:t>
            </a:r>
          </a:p>
          <a:p>
            <a:r>
              <a:rPr lang="en-US" dirty="0" smtClean="0"/>
              <a:t>Height 64 inches</a:t>
            </a:r>
          </a:p>
          <a:p>
            <a:r>
              <a:rPr lang="en-US" dirty="0" smtClean="0"/>
              <a:t>Weight 146.8 pounds</a:t>
            </a:r>
          </a:p>
          <a:p>
            <a:r>
              <a:rPr lang="en-US" dirty="0" smtClean="0"/>
              <a:t>Appearance: slightly frail, clean, casually groomed and dressed, mildly anxious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762000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/>
              <a:t>Demographics</a:t>
            </a:r>
            <a:endParaRPr lang="en-US" sz="4000" dirty="0"/>
          </a:p>
        </p:txBody>
      </p:sp>
      <p:sp>
        <p:nvSpPr>
          <p:cNvPr id="6" name="TextBox 5"/>
          <p:cNvSpPr txBox="1"/>
          <p:nvPr/>
        </p:nvSpPr>
        <p:spPr>
          <a:xfrm>
            <a:off x="417946" y="3886200"/>
            <a:ext cx="828501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+mj-lt"/>
              </a:rPr>
              <a:t>Chief Complaint</a:t>
            </a:r>
          </a:p>
          <a:p>
            <a:pPr algn="ctr"/>
            <a:endParaRPr lang="en-US" sz="4000" dirty="0">
              <a:latin typeface="+mj-lt"/>
            </a:endParaRPr>
          </a:p>
          <a:p>
            <a:pPr algn="ctr"/>
            <a:endParaRPr lang="en-US" sz="4000" dirty="0">
              <a:latin typeface="+mj-lt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17946" y="4594086"/>
            <a:ext cx="828501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US" sz="3200" dirty="0" smtClean="0"/>
              <a:t>“My medication isn’t working.”</a:t>
            </a:r>
            <a:endParaRPr lang="en-US" sz="32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86200" y="5274765"/>
            <a:ext cx="1223963" cy="12239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3351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334000"/>
          </a:xfrm>
        </p:spPr>
        <p:txBody>
          <a:bodyPr>
            <a:noAutofit/>
          </a:bodyPr>
          <a:lstStyle/>
          <a:p>
            <a:pPr marL="274320" lvl="1">
              <a:spcBef>
                <a:spcPts val="600"/>
              </a:spcBef>
              <a:buClr>
                <a:schemeClr val="accent2"/>
              </a:buClr>
            </a:pPr>
            <a:r>
              <a:rPr lang="de-DE" sz="1000" dirty="0">
                <a:solidFill>
                  <a:schemeClr val="tx1"/>
                </a:solidFill>
              </a:rPr>
              <a:t>American Heart Association  (2015) Heart failure resource </a:t>
            </a:r>
            <a:r>
              <a:rPr lang="de-DE" sz="1000" dirty="0" smtClean="0">
                <a:solidFill>
                  <a:schemeClr val="tx1"/>
                </a:solidFill>
              </a:rPr>
              <a:t>center. </a:t>
            </a:r>
            <a:r>
              <a:rPr lang="de-DE" sz="1000" dirty="0">
                <a:solidFill>
                  <a:schemeClr val="tx1"/>
                </a:solidFill>
              </a:rPr>
              <a:t>Retrieved from </a:t>
            </a:r>
            <a:r>
              <a:rPr lang="de-DE" sz="1000" dirty="0">
                <a:solidFill>
                  <a:schemeClr val="tx1"/>
                </a:solidFill>
                <a:hlinkClick r:id="rId2"/>
              </a:rPr>
              <a:t>http://www.heart.org/HEARTORG/Conditions/HeartFailure/Heart-Failure-Resource-Center_UCM_467617_Article.jsp#.</a:t>
            </a:r>
            <a:r>
              <a:rPr lang="de-DE" sz="1000" dirty="0" smtClean="0">
                <a:solidFill>
                  <a:schemeClr val="tx1"/>
                </a:solidFill>
                <a:hlinkClick r:id="rId2"/>
              </a:rPr>
              <a:t>VkjObThdGdw</a:t>
            </a:r>
            <a:endParaRPr lang="en-US" sz="1000" dirty="0">
              <a:solidFill>
                <a:schemeClr val="tx1"/>
              </a:solidFill>
            </a:endParaRPr>
          </a:p>
          <a:p>
            <a:pPr marL="274320" lvl="1">
              <a:spcBef>
                <a:spcPts val="600"/>
              </a:spcBef>
              <a:buClr>
                <a:schemeClr val="accent2"/>
              </a:buClr>
            </a:pPr>
            <a:r>
              <a:rPr lang="en-US" sz="1000" dirty="0" smtClean="0">
                <a:solidFill>
                  <a:schemeClr val="tx1"/>
                </a:solidFill>
              </a:rPr>
              <a:t>Butler, J. (2012). Primary </a:t>
            </a:r>
            <a:r>
              <a:rPr lang="en-US" sz="1000" dirty="0">
                <a:solidFill>
                  <a:schemeClr val="tx1"/>
                </a:solidFill>
              </a:rPr>
              <a:t>Prevention of Heart </a:t>
            </a:r>
            <a:r>
              <a:rPr lang="en-US" sz="1000" dirty="0" smtClean="0">
                <a:solidFill>
                  <a:schemeClr val="tx1"/>
                </a:solidFill>
              </a:rPr>
              <a:t>Failure</a:t>
            </a:r>
            <a:r>
              <a:rPr lang="en-US" sz="1000" dirty="0">
                <a:solidFill>
                  <a:schemeClr val="tx1"/>
                </a:solidFill>
              </a:rPr>
              <a:t>.</a:t>
            </a:r>
            <a:r>
              <a:rPr lang="en-US" sz="1000" dirty="0" smtClean="0">
                <a:solidFill>
                  <a:schemeClr val="tx1"/>
                </a:solidFill>
              </a:rPr>
              <a:t> </a:t>
            </a:r>
            <a:r>
              <a:rPr lang="en-US" sz="1000" i="1" dirty="0">
                <a:solidFill>
                  <a:schemeClr val="tx1"/>
                </a:solidFill>
              </a:rPr>
              <a:t>ISRN </a:t>
            </a:r>
            <a:r>
              <a:rPr lang="en-US" sz="1000" i="1" dirty="0" smtClean="0">
                <a:solidFill>
                  <a:schemeClr val="tx1"/>
                </a:solidFill>
              </a:rPr>
              <a:t>Cardiology</a:t>
            </a:r>
            <a:r>
              <a:rPr lang="en-US" sz="1000" dirty="0" smtClean="0">
                <a:solidFill>
                  <a:schemeClr val="tx1"/>
                </a:solidFill>
              </a:rPr>
              <a:t>, doi:10.5402/2012/982417.</a:t>
            </a:r>
            <a:endParaRPr lang="en-US" sz="1000" dirty="0" smtClean="0">
              <a:solidFill>
                <a:schemeClr val="tx1"/>
              </a:solidFill>
            </a:endParaRPr>
          </a:p>
          <a:p>
            <a:pPr marL="274320" lvl="1">
              <a:spcBef>
                <a:spcPts val="600"/>
              </a:spcBef>
              <a:buClr>
                <a:schemeClr val="accent2"/>
              </a:buClr>
            </a:pPr>
            <a:r>
              <a:rPr lang="en-US" sz="1000" dirty="0" smtClean="0">
                <a:solidFill>
                  <a:schemeClr val="tx1"/>
                </a:solidFill>
              </a:rPr>
              <a:t>Ford</a:t>
            </a:r>
            <a:r>
              <a:rPr lang="en-US" sz="1000" dirty="0" smtClean="0">
                <a:solidFill>
                  <a:schemeClr val="tx1"/>
                </a:solidFill>
              </a:rPr>
              <a:t>, A.C.,  Moayyedi, P., Lacy, B.E., Lembo, A.J., Saito, Y.A., Schiller, L.R….. Quigley. E.M.M. (2014). American </a:t>
            </a:r>
            <a:r>
              <a:rPr lang="en-US" sz="1000" dirty="0">
                <a:solidFill>
                  <a:schemeClr val="tx1"/>
                </a:solidFill>
              </a:rPr>
              <a:t>College of Gastroenterology </a:t>
            </a:r>
            <a:r>
              <a:rPr lang="en-US" sz="1000" dirty="0" smtClean="0">
                <a:solidFill>
                  <a:schemeClr val="tx1"/>
                </a:solidFill>
              </a:rPr>
              <a:t>monograph </a:t>
            </a:r>
            <a:r>
              <a:rPr lang="en-US" sz="1000" dirty="0">
                <a:solidFill>
                  <a:schemeClr val="tx1"/>
                </a:solidFill>
              </a:rPr>
              <a:t>on the </a:t>
            </a:r>
            <a:r>
              <a:rPr lang="en-US" sz="1000" dirty="0" smtClean="0">
                <a:solidFill>
                  <a:schemeClr val="tx1"/>
                </a:solidFill>
              </a:rPr>
              <a:t>management of irritable bowel syndrome </a:t>
            </a:r>
            <a:r>
              <a:rPr lang="en-US" sz="1000" dirty="0">
                <a:solidFill>
                  <a:schemeClr val="tx1"/>
                </a:solidFill>
              </a:rPr>
              <a:t>and </a:t>
            </a:r>
            <a:r>
              <a:rPr lang="en-US" sz="1000" dirty="0" smtClean="0">
                <a:solidFill>
                  <a:schemeClr val="tx1"/>
                </a:solidFill>
              </a:rPr>
              <a:t>chronic idiopathic </a:t>
            </a:r>
            <a:r>
              <a:rPr lang="en-US" sz="1000" dirty="0">
                <a:solidFill>
                  <a:schemeClr val="tx1"/>
                </a:solidFill>
              </a:rPr>
              <a:t>c</a:t>
            </a:r>
            <a:r>
              <a:rPr lang="en-US" sz="1000" dirty="0" smtClean="0">
                <a:solidFill>
                  <a:schemeClr val="tx1"/>
                </a:solidFill>
              </a:rPr>
              <a:t>onstipation. </a:t>
            </a:r>
            <a:r>
              <a:rPr lang="en-US" sz="1000" i="1" dirty="0">
                <a:solidFill>
                  <a:schemeClr val="tx1"/>
                </a:solidFill>
              </a:rPr>
              <a:t>Am J </a:t>
            </a:r>
            <a:r>
              <a:rPr lang="en-US" sz="1000" i="1" dirty="0" smtClean="0">
                <a:solidFill>
                  <a:schemeClr val="tx1"/>
                </a:solidFill>
              </a:rPr>
              <a:t>Gastroenterol</a:t>
            </a:r>
            <a:r>
              <a:rPr lang="en-US" sz="1000" dirty="0" smtClean="0">
                <a:solidFill>
                  <a:schemeClr val="tx1"/>
                </a:solidFill>
              </a:rPr>
              <a:t>,  109: S2–S26. doi:10.1038/ajg.2014.187.</a:t>
            </a:r>
          </a:p>
          <a:p>
            <a:r>
              <a:rPr lang="en-US" sz="1000" dirty="0" smtClean="0"/>
              <a:t>DeMartinis, J.E., Kent, P.A., Uphold, C.A. (2013). Cardiovascular problems. </a:t>
            </a:r>
            <a:r>
              <a:rPr lang="en-US" sz="1000" dirty="0"/>
              <a:t>In C.R. Uphold &amp; M.V. Graham (Ed.). </a:t>
            </a:r>
            <a:r>
              <a:rPr lang="en-US" sz="1000" i="1" dirty="0"/>
              <a:t>Clinical guidelines in family practice,</a:t>
            </a:r>
            <a:r>
              <a:rPr lang="en-US" sz="1000" dirty="0"/>
              <a:t> (5</a:t>
            </a:r>
            <a:r>
              <a:rPr lang="en-US" sz="1000" baseline="30000" dirty="0"/>
              <a:t>th</a:t>
            </a:r>
            <a:r>
              <a:rPr lang="en-US" sz="1000" dirty="0"/>
              <a:t> ed.) (</a:t>
            </a:r>
            <a:r>
              <a:rPr lang="en-US" sz="1000" dirty="0" smtClean="0"/>
              <a:t>pp.436-499). Gainsville</a:t>
            </a:r>
            <a:r>
              <a:rPr lang="en-US" sz="1000" dirty="0"/>
              <a:t>, FL: Barmarrae Books</a:t>
            </a:r>
            <a:r>
              <a:rPr lang="en-US" sz="1000" dirty="0" smtClean="0"/>
              <a:t>.</a:t>
            </a:r>
          </a:p>
          <a:p>
            <a:r>
              <a:rPr lang="en-US" sz="1000" dirty="0" smtClean="0"/>
              <a:t>Graham, M.V. (2013). Gastrointestinal problems. </a:t>
            </a:r>
            <a:r>
              <a:rPr lang="en-US" sz="1000" dirty="0"/>
              <a:t>In C.R. Uphold &amp; M.V. Graham (Ed.). </a:t>
            </a:r>
            <a:r>
              <a:rPr lang="en-US" sz="1000" i="1" dirty="0"/>
              <a:t>Clinical guidelines in family practice,</a:t>
            </a:r>
            <a:r>
              <a:rPr lang="en-US" sz="1000" dirty="0"/>
              <a:t> (5</a:t>
            </a:r>
            <a:r>
              <a:rPr lang="en-US" sz="1000" baseline="30000" dirty="0"/>
              <a:t>th</a:t>
            </a:r>
            <a:r>
              <a:rPr lang="en-US" sz="1000" dirty="0"/>
              <a:t> ed.) (</a:t>
            </a:r>
            <a:r>
              <a:rPr lang="en-US" sz="1000" dirty="0" smtClean="0"/>
              <a:t>pp.579-639). </a:t>
            </a:r>
            <a:r>
              <a:rPr lang="en-US" sz="1000" dirty="0"/>
              <a:t>Gainsville, FL: Barmarrae Books</a:t>
            </a:r>
            <a:r>
              <a:rPr lang="en-US" sz="1000" dirty="0" smtClean="0"/>
              <a:t>.</a:t>
            </a:r>
          </a:p>
          <a:p>
            <a:r>
              <a:rPr lang="en-US" sz="1000" dirty="0" smtClean="0"/>
              <a:t>Heart Failure Online (2013.)  Creating and communicating knowledge to improve cardiovascular heath. </a:t>
            </a:r>
            <a:r>
              <a:rPr lang="en-US" sz="1000" dirty="0"/>
              <a:t>Retrieved from http://www.heartfailure.org</a:t>
            </a:r>
            <a:r>
              <a:rPr lang="en-US" sz="1000" dirty="0" smtClean="0"/>
              <a:t>/.</a:t>
            </a:r>
          </a:p>
          <a:p>
            <a:r>
              <a:rPr lang="en-US" sz="1000" dirty="0" smtClean="0"/>
              <a:t>International Foundation for Functional Gastrointestinal Disorders. (2015).  About irritable bowel syndrome. </a:t>
            </a:r>
            <a:r>
              <a:rPr lang="en-US" sz="1000" dirty="0"/>
              <a:t>Retrieved from http://</a:t>
            </a:r>
            <a:r>
              <a:rPr lang="en-US" sz="1000" dirty="0" smtClean="0"/>
              <a:t>www.aboutibs.org/.</a:t>
            </a:r>
          </a:p>
          <a:p>
            <a:r>
              <a:rPr lang="en-US" sz="1000" dirty="0" smtClean="0"/>
              <a:t>Keller</a:t>
            </a:r>
            <a:r>
              <a:rPr lang="en-US" sz="1000" dirty="0"/>
              <a:t>, K.B., Sabatino, D., Winland-Brown, J.E., &amp; Porter, B.O. (2011). Cardiovascular problems. In L.M. Dunphy, J.E. Winland-Brown, B.O. Porter, &amp; D.J. Thomas (Eds.). </a:t>
            </a:r>
            <a:r>
              <a:rPr lang="en-US" sz="1000" i="1" dirty="0"/>
              <a:t>Primary care: The art and science of advanced practice nursing </a:t>
            </a:r>
            <a:r>
              <a:rPr lang="en-US" sz="1000" dirty="0"/>
              <a:t>(3</a:t>
            </a:r>
            <a:r>
              <a:rPr lang="en-US" sz="1000" baseline="30000" dirty="0"/>
              <a:t>rd</a:t>
            </a:r>
            <a:r>
              <a:rPr lang="en-US" sz="1000" dirty="0"/>
              <a:t> ed.) (pp.418-491). Philadelphia, PA: F.A. Davis Company</a:t>
            </a:r>
            <a:r>
              <a:rPr lang="en-US" sz="1000" dirty="0" smtClean="0"/>
              <a:t>.</a:t>
            </a:r>
          </a:p>
          <a:p>
            <a:pPr marL="274320" lvl="1">
              <a:spcBef>
                <a:spcPts val="600"/>
              </a:spcBef>
              <a:buClr>
                <a:schemeClr val="accent2"/>
              </a:buClr>
            </a:pPr>
            <a:r>
              <a:rPr lang="en-US" sz="1000" dirty="0" smtClean="0">
                <a:solidFill>
                  <a:schemeClr val="tx1"/>
                </a:solidFill>
              </a:rPr>
              <a:t>National Institute for Diabetes and Digestive and Kidney Disease (2015). Irritable bowel syndrome. Retrieved </a:t>
            </a:r>
            <a:r>
              <a:rPr lang="en-US" sz="1000" dirty="0">
                <a:solidFill>
                  <a:schemeClr val="tx1"/>
                </a:solidFill>
              </a:rPr>
              <a:t>from http://</a:t>
            </a:r>
            <a:r>
              <a:rPr lang="en-US" sz="1000" dirty="0" smtClean="0">
                <a:solidFill>
                  <a:schemeClr val="tx1"/>
                </a:solidFill>
              </a:rPr>
              <a:t>www.niddk.nih.gov/health-information/health-topics/digestive-diseases/irritable-bowel-syndrome/Pages/overview.aspx</a:t>
            </a:r>
            <a:r>
              <a:rPr lang="en-US" sz="1000" dirty="0">
                <a:solidFill>
                  <a:schemeClr val="tx1"/>
                </a:solidFill>
              </a:rPr>
              <a:t>.</a:t>
            </a:r>
            <a:endParaRPr lang="en-US" sz="1000" dirty="0" smtClean="0"/>
          </a:p>
          <a:p>
            <a:r>
              <a:rPr lang="en-US" sz="1000" dirty="0"/>
              <a:t>O’Leary, C</a:t>
            </a:r>
            <a:r>
              <a:rPr lang="en-US" sz="1000" dirty="0" smtClean="0"/>
              <a:t>. </a:t>
            </a:r>
            <a:r>
              <a:rPr lang="en-US" sz="1000" dirty="0"/>
              <a:t>&amp; Jones, P. (2000). The left ventricular dysfunction questionnaire (LVD-36): reliability, validity, and responsiveness. </a:t>
            </a:r>
            <a:r>
              <a:rPr lang="en-US" sz="1000" i="1" dirty="0"/>
              <a:t>Heart</a:t>
            </a:r>
            <a:r>
              <a:rPr lang="en-US" sz="1000" dirty="0"/>
              <a:t>, </a:t>
            </a:r>
            <a:r>
              <a:rPr lang="en-US" sz="1000" i="1" dirty="0"/>
              <a:t>83</a:t>
            </a:r>
            <a:r>
              <a:rPr lang="en-US" sz="1000" dirty="0"/>
              <a:t>(6), 634–640. http://doi.org/10.1136/heart.83.6.634</a:t>
            </a:r>
            <a:endParaRPr lang="en-US" sz="1000" dirty="0" smtClean="0"/>
          </a:p>
          <a:p>
            <a:r>
              <a:rPr lang="en-US" sz="1000" dirty="0" smtClean="0"/>
              <a:t>Rome Foundation. (2015). Rome III disorders and criteria. Retrieved </a:t>
            </a:r>
            <a:r>
              <a:rPr lang="en-US" sz="1000" dirty="0"/>
              <a:t>from  http://www.romecriteria.org/criteria</a:t>
            </a:r>
            <a:r>
              <a:rPr lang="en-US" sz="1000" dirty="0" smtClean="0"/>
              <a:t>/.</a:t>
            </a:r>
          </a:p>
          <a:p>
            <a:r>
              <a:rPr lang="en-US" sz="1000" dirty="0" smtClean="0"/>
              <a:t>Thomas</a:t>
            </a:r>
            <a:r>
              <a:rPr lang="en-US" sz="1000" dirty="0" smtClean="0"/>
              <a:t>, D.J. </a:t>
            </a:r>
            <a:r>
              <a:rPr lang="en-US" sz="1000" dirty="0"/>
              <a:t>(2011). </a:t>
            </a:r>
            <a:r>
              <a:rPr lang="en-US" sz="1000" dirty="0" smtClean="0"/>
              <a:t>Abdominal </a:t>
            </a:r>
            <a:r>
              <a:rPr lang="en-US" sz="1000" dirty="0"/>
              <a:t>problems. In L.M. Dunphy, J.E. Winland-Brown, B.O. Porter, &amp; D.J. Thomas (Eds.). </a:t>
            </a:r>
            <a:r>
              <a:rPr lang="en-US" sz="1000" i="1" dirty="0"/>
              <a:t>Primary care: The art and science of advanced practice nursing </a:t>
            </a:r>
            <a:r>
              <a:rPr lang="en-US" sz="1000" dirty="0"/>
              <a:t>(3</a:t>
            </a:r>
            <a:r>
              <a:rPr lang="en-US" sz="1000" baseline="30000" dirty="0"/>
              <a:t>rd</a:t>
            </a:r>
            <a:r>
              <a:rPr lang="en-US" sz="1000" dirty="0"/>
              <a:t> ed.) (</a:t>
            </a:r>
            <a:r>
              <a:rPr lang="en-US" sz="1000" dirty="0" smtClean="0"/>
              <a:t>pp.492-581). </a:t>
            </a:r>
            <a:r>
              <a:rPr lang="en-US" sz="1000" dirty="0"/>
              <a:t>Philadelphia, PA: F.A. Davis Company.</a:t>
            </a:r>
          </a:p>
          <a:p>
            <a:pPr marL="274320" lvl="1">
              <a:spcBef>
                <a:spcPts val="600"/>
              </a:spcBef>
              <a:buClr>
                <a:schemeClr val="accent2"/>
              </a:buClr>
            </a:pPr>
            <a:r>
              <a:rPr lang="de-DE" sz="1000" dirty="0" smtClean="0">
                <a:solidFill>
                  <a:schemeClr val="tx1"/>
                </a:solidFill>
              </a:rPr>
              <a:t>U.S</a:t>
            </a:r>
            <a:r>
              <a:rPr lang="de-DE" sz="1000" dirty="0">
                <a:solidFill>
                  <a:schemeClr val="tx1"/>
                </a:solidFill>
              </a:rPr>
              <a:t>. Department of Veterans‘ Affairs (2015) Heart failure toolkit for providers.</a:t>
            </a:r>
            <a:r>
              <a:rPr lang="en-US" sz="1000" dirty="0">
                <a:solidFill>
                  <a:schemeClr val="tx1"/>
                </a:solidFill>
              </a:rPr>
              <a:t> Retrieved from http://www.queri.research.va.gov/chf/products/hf_toolkit</a:t>
            </a:r>
            <a:r>
              <a:rPr lang="en-US" sz="1000" dirty="0" smtClean="0">
                <a:solidFill>
                  <a:schemeClr val="tx1"/>
                </a:solidFill>
              </a:rPr>
              <a:t>/.</a:t>
            </a:r>
            <a:endParaRPr lang="de-DE" sz="1000" dirty="0" smtClean="0">
              <a:solidFill>
                <a:schemeClr val="tx1"/>
              </a:solidFill>
            </a:endParaRPr>
          </a:p>
          <a:p>
            <a:r>
              <a:rPr lang="de-DE" sz="1000" dirty="0" smtClean="0"/>
              <a:t>Yancy, C.W., Jassup, M., Bozkurt, B., Butler, J., Casey, D.E. Jr., Drazner, M.H....Wilkoff, B.L.. (2013). 2013 ACCF/AHA guideline for the mangment of heart failure: A report of the  American College of Cardiology Foundation / American Heart Association Task Force on Practice Guidelines. </a:t>
            </a:r>
            <a:r>
              <a:rPr lang="de-DE" sz="1000" i="1" dirty="0" smtClean="0"/>
              <a:t>Circulation. </a:t>
            </a:r>
            <a:r>
              <a:rPr lang="de-DE" sz="1000" dirty="0" smtClean="0"/>
              <a:t>doi: 10.1161/CIR.0b013e31829e8776.</a:t>
            </a:r>
            <a:endParaRPr lang="en-US" sz="10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62000"/>
          </a:xfrm>
        </p:spPr>
        <p:txBody>
          <a:bodyPr/>
          <a:lstStyle/>
          <a:p>
            <a:pPr algn="ctr"/>
            <a:r>
              <a:rPr lang="en-US" dirty="0" smtClean="0"/>
              <a:t>References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8757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dirty="0" smtClean="0"/>
              <a:t>Concerned Bumex isn't working. Gained </a:t>
            </a:r>
            <a:r>
              <a:rPr lang="en-US" dirty="0" smtClean="0"/>
              <a:t>seven</a:t>
            </a:r>
            <a:r>
              <a:rPr lang="en-US" dirty="0" smtClean="0"/>
              <a:t> </a:t>
            </a:r>
            <a:r>
              <a:rPr lang="en-US" dirty="0" smtClean="0"/>
              <a:t>pounds over past month, waist feels larger. Two weeks ago, felt SOB and slept sitting </a:t>
            </a:r>
            <a:r>
              <a:rPr lang="en-US" dirty="0" smtClean="0"/>
              <a:t>up for two nights. </a:t>
            </a:r>
            <a:r>
              <a:rPr lang="en-US" dirty="0" smtClean="0"/>
              <a:t>Saw Cardiologist Dr. Kumar two days later, who increased Bumex from 1mg daily to 1mg BID. However, pt. felt so dizzy that </a:t>
            </a:r>
            <a:r>
              <a:rPr lang="en-US" dirty="0" smtClean="0"/>
              <a:t>one week later, she </a:t>
            </a:r>
            <a:r>
              <a:rPr lang="en-US" dirty="0" smtClean="0"/>
              <a:t>returned to taking it once per day. Denies further orthopnea. Echocardiogram scheduled today; will see </a:t>
            </a:r>
            <a:r>
              <a:rPr lang="en-US" dirty="0" smtClean="0"/>
              <a:t>cardiologist Dr</a:t>
            </a:r>
            <a:r>
              <a:rPr lang="en-US" dirty="0" smtClean="0"/>
              <a:t>. Kumar in five days. Previous ejection fraction (EF) was 20-25%. </a:t>
            </a:r>
            <a:r>
              <a:rPr lang="en-US" dirty="0"/>
              <a:t>Had </a:t>
            </a:r>
            <a:r>
              <a:rPr lang="en-US" dirty="0" smtClean="0"/>
              <a:t>pacemaker/ defibrillator </a:t>
            </a:r>
            <a:r>
              <a:rPr lang="en-US" dirty="0"/>
              <a:t>placed January 2015</a:t>
            </a:r>
            <a:r>
              <a:rPr lang="en-US" dirty="0" smtClean="0"/>
              <a:t>. Dr. Kumar told her to stop taking spironolactone. Denies palpitation and peripheral </a:t>
            </a:r>
            <a:r>
              <a:rPr lang="en-US" dirty="0" smtClean="0"/>
              <a:t>edema.</a:t>
            </a:r>
            <a:endParaRPr lang="en-US" dirty="0" smtClean="0"/>
          </a:p>
          <a:p>
            <a:r>
              <a:rPr lang="en-US" dirty="0" smtClean="0"/>
              <a:t>Denies </a:t>
            </a:r>
            <a:r>
              <a:rPr lang="en-US" dirty="0"/>
              <a:t>SOB at rest. Can walk </a:t>
            </a:r>
            <a:r>
              <a:rPr lang="en-US" dirty="0" smtClean="0"/>
              <a:t>several blocks </a:t>
            </a:r>
            <a:r>
              <a:rPr lang="en-US" dirty="0"/>
              <a:t>on flat </a:t>
            </a:r>
            <a:r>
              <a:rPr lang="en-US" dirty="0" smtClean="0"/>
              <a:t>land at baseline, denies recent change. </a:t>
            </a:r>
            <a:r>
              <a:rPr lang="en-US" dirty="0"/>
              <a:t>Has wheezing while walking up stairs  3-4 times per week. Has, but does not use albuterol </a:t>
            </a:r>
            <a:r>
              <a:rPr lang="en-US" dirty="0" smtClean="0"/>
              <a:t>inhaler</a:t>
            </a:r>
            <a:r>
              <a:rPr lang="en-US" dirty="0" smtClean="0"/>
              <a:t>. Relieved with rest.</a:t>
            </a:r>
            <a:endParaRPr lang="en-US" dirty="0" smtClean="0"/>
          </a:p>
          <a:p>
            <a:r>
              <a:rPr lang="en-US" dirty="0" smtClean="0"/>
              <a:t>Reports daily medication adherence for hypertension diagnosed greater than one year ago. Denies chest pain,  dizziness, syncope.</a:t>
            </a:r>
          </a:p>
          <a:p>
            <a:r>
              <a:rPr lang="en-US" dirty="0" smtClean="0"/>
              <a:t>Reports </a:t>
            </a:r>
            <a:r>
              <a:rPr lang="en-US" dirty="0"/>
              <a:t>daily medication </a:t>
            </a:r>
            <a:r>
              <a:rPr lang="en-US" dirty="0" smtClean="0"/>
              <a:t>use </a:t>
            </a:r>
            <a:r>
              <a:rPr lang="en-US" dirty="0"/>
              <a:t>for </a:t>
            </a:r>
            <a:r>
              <a:rPr lang="en-US" dirty="0" smtClean="0"/>
              <a:t>anxiety diagnosed </a:t>
            </a:r>
            <a:r>
              <a:rPr lang="en-US" dirty="0"/>
              <a:t>greater than one year </a:t>
            </a:r>
            <a:r>
              <a:rPr lang="en-US" dirty="0" smtClean="0"/>
              <a:t>ago by previous PCP. Takes </a:t>
            </a:r>
            <a:r>
              <a:rPr lang="en-US" dirty="0"/>
              <a:t>lorazepam </a:t>
            </a:r>
            <a:r>
              <a:rPr lang="en-US" dirty="0" smtClean="0"/>
              <a:t>2mg @ HS and 1mg </a:t>
            </a:r>
            <a:r>
              <a:rPr lang="en-US" dirty="0"/>
              <a:t>in AM.</a:t>
            </a:r>
          </a:p>
          <a:p>
            <a:r>
              <a:rPr lang="en-US" dirty="0" smtClean="0"/>
              <a:t>Reports constipation; bowel movements every 3-4 days. Reports daily flatulence and bloating. Reports abdominal pain “every few </a:t>
            </a:r>
            <a:r>
              <a:rPr lang="en-US" dirty="0" smtClean="0"/>
              <a:t>days,” 6/10, over </a:t>
            </a:r>
            <a:r>
              <a:rPr lang="en-US" dirty="0" smtClean="0"/>
              <a:t>past 1 </a:t>
            </a:r>
            <a:r>
              <a:rPr lang="en-US" dirty="0" smtClean="0"/>
              <a:t>month, relieved with defecation. </a:t>
            </a:r>
            <a:r>
              <a:rPr lang="en-US" dirty="0"/>
              <a:t>Miralax not helping. Has not yet tried Metamucil, as recommended </a:t>
            </a:r>
            <a:r>
              <a:rPr lang="en-US" dirty="0" smtClean="0"/>
              <a:t>by </a:t>
            </a:r>
            <a:r>
              <a:rPr lang="en-US" dirty="0"/>
              <a:t>Dr. </a:t>
            </a:r>
            <a:r>
              <a:rPr lang="en-US" dirty="0" smtClean="0"/>
              <a:t>Kumar. Has not altered diet to control symptoms. </a:t>
            </a:r>
            <a:endParaRPr lang="en-US" dirty="0" smtClean="0"/>
          </a:p>
          <a:p>
            <a:r>
              <a:rPr lang="en-US" dirty="0" smtClean="0"/>
              <a:t>Reports daily medication </a:t>
            </a:r>
            <a:r>
              <a:rPr lang="en-US" dirty="0"/>
              <a:t>adherence for  </a:t>
            </a:r>
            <a:r>
              <a:rPr lang="en-US" dirty="0" smtClean="0"/>
              <a:t>GERD </a:t>
            </a:r>
            <a:r>
              <a:rPr lang="en-US" dirty="0"/>
              <a:t>diagnosed greater than one year ago</a:t>
            </a:r>
            <a:r>
              <a:rPr lang="en-US" dirty="0" smtClean="0"/>
              <a:t>.  Denies heartburn, reflux, cough.</a:t>
            </a:r>
          </a:p>
          <a:p>
            <a:r>
              <a:rPr lang="en-US" dirty="0"/>
              <a:t>Requests work excuse for November &amp; December. Works at Target, feels holidays are too stressful, with too much lifting &amp; bagging</a:t>
            </a:r>
            <a:r>
              <a:rPr lang="en-US" dirty="0" smtClean="0"/>
              <a:t>.</a:t>
            </a:r>
            <a:endParaRPr lang="en-US" dirty="0"/>
          </a:p>
          <a:p>
            <a:r>
              <a:rPr lang="en-US" dirty="0"/>
              <a:t>Requests kidney function testing today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History of Present Illness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4037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Anxiety (ICD-10 F41.9) </a:t>
            </a:r>
          </a:p>
          <a:p>
            <a:r>
              <a:rPr lang="en-US" sz="2800" dirty="0"/>
              <a:t>Asthma (ICD-10 J45.90)</a:t>
            </a:r>
          </a:p>
          <a:p>
            <a:r>
              <a:rPr lang="en-US" sz="2800" dirty="0"/>
              <a:t>Cardiomyopathy (ICD-10 I42.9)</a:t>
            </a:r>
          </a:p>
          <a:p>
            <a:r>
              <a:rPr lang="en-US" sz="2800" dirty="0"/>
              <a:t>GERD (ICD-10 K21.9)</a:t>
            </a:r>
          </a:p>
          <a:p>
            <a:r>
              <a:rPr lang="en-US" sz="2800" dirty="0"/>
              <a:t> Hypertension (ICD-10 </a:t>
            </a:r>
            <a:r>
              <a:rPr lang="en-US" sz="2800" dirty="0" smtClean="0"/>
              <a:t>I10)</a:t>
            </a:r>
          </a:p>
          <a:p>
            <a:r>
              <a:rPr lang="en-US" sz="2800" dirty="0"/>
              <a:t>I</a:t>
            </a:r>
            <a:r>
              <a:rPr lang="en-US" sz="2800" dirty="0" smtClean="0"/>
              <a:t>rritable </a:t>
            </a:r>
            <a:r>
              <a:rPr lang="en-US" sz="2800" dirty="0"/>
              <a:t>bowel syndrome (ICD-10 </a:t>
            </a:r>
            <a:r>
              <a:rPr lang="en-US" sz="2800" dirty="0" smtClean="0"/>
              <a:t>K58.9)</a:t>
            </a:r>
          </a:p>
          <a:p>
            <a:r>
              <a:rPr lang="en-US" sz="2800" dirty="0" smtClean="0"/>
              <a:t>Osteopenia </a:t>
            </a:r>
            <a:r>
              <a:rPr lang="en-US" sz="2800" dirty="0"/>
              <a:t>(ICD-10 </a:t>
            </a:r>
            <a:r>
              <a:rPr lang="en-US" sz="2800" dirty="0" smtClean="0"/>
              <a:t>M85.8)</a:t>
            </a:r>
          </a:p>
          <a:p>
            <a:r>
              <a:rPr lang="en-US" sz="2800" dirty="0" smtClean="0"/>
              <a:t>Rosacea </a:t>
            </a:r>
            <a:r>
              <a:rPr lang="en-US" sz="2800" dirty="0"/>
              <a:t>(ICD-10 L71.9)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Past </a:t>
            </a:r>
            <a:r>
              <a:rPr lang="en-US" dirty="0"/>
              <a:t>M</a:t>
            </a:r>
            <a:r>
              <a:rPr lang="en-US" dirty="0" smtClean="0"/>
              <a:t>edical History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3400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2438399"/>
          </a:xfrm>
        </p:spPr>
        <p:txBody>
          <a:bodyPr>
            <a:no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/>
              <a:t>Paternal grandfather: unknown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/>
              <a:t>Paternal grandmother: unknown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/>
              <a:t>Maternal grandfather: deceased,  54, unknown causes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/>
              <a:t>Maternal grandmother: deceased ,  71, CVA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/>
              <a:t>Father: deceased, 65, heart disease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/>
              <a:t>Mother: deceased, 76, breast cancer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/>
              <a:t>Siblings: brother – deceased, 68,  lung cancer; sister – living, 74, heart disease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/>
              <a:t>Children: daughter – A&amp;W </a:t>
            </a:r>
            <a:r>
              <a:rPr lang="en-US" sz="1200" dirty="0" smtClean="0"/>
              <a:t>49</a:t>
            </a:r>
            <a:endParaRPr lang="en-US" sz="1200" dirty="0"/>
          </a:p>
          <a:p>
            <a:pPr>
              <a:lnSpc>
                <a:spcPts val="1200"/>
              </a:lnSpc>
            </a:pPr>
            <a:endParaRPr lang="en-US" sz="12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86300"/>
            <a:ext cx="8229600" cy="980500"/>
          </a:xfrm>
        </p:spPr>
        <p:txBody>
          <a:bodyPr>
            <a:normAutofit/>
          </a:bodyPr>
          <a:lstStyle/>
          <a:p>
            <a:pPr algn="ctr"/>
            <a:r>
              <a:rPr lang="en-US" sz="3600" b="1" dirty="0" smtClean="0">
                <a:latin typeface="+mn-lt"/>
              </a:rPr>
              <a:t>Family History</a:t>
            </a:r>
            <a:endParaRPr lang="en-US" sz="3600" b="1" dirty="0">
              <a:latin typeface="+mn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22629" y="3779227"/>
            <a:ext cx="8305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/>
              <a:t>Social History</a:t>
            </a:r>
            <a:endParaRPr lang="en-US" sz="3600" dirty="0"/>
          </a:p>
        </p:txBody>
      </p:sp>
      <p:sp>
        <p:nvSpPr>
          <p:cNvPr id="7" name="TextBox 6"/>
          <p:cNvSpPr txBox="1"/>
          <p:nvPr/>
        </p:nvSpPr>
        <p:spPr>
          <a:xfrm>
            <a:off x="325582" y="4585437"/>
            <a:ext cx="836121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200" dirty="0" smtClean="0"/>
              <a:t>Alcohol: 1-2 servings beer or wine 2-3 times per week for 50 years. None for past 5 years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200" dirty="0" smtClean="0"/>
              <a:t>Tobacco: Denies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200" dirty="0" smtClean="0"/>
              <a:t>Illicit </a:t>
            </a:r>
            <a:r>
              <a:rPr lang="en-US" sz="1200" dirty="0"/>
              <a:t>d</a:t>
            </a:r>
            <a:r>
              <a:rPr lang="en-US" sz="1200" dirty="0" smtClean="0"/>
              <a:t>rugs: Denies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200" dirty="0" smtClean="0"/>
              <a:t>Marital status: Widowed 8 years ago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200" dirty="0" smtClean="0"/>
              <a:t>Work history: Homemaker for 42 years, secretary 8 years, retail clerk 6 years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200" dirty="0" smtClean="0"/>
              <a:t>Habitation: Homeowner 27 years, currently rents apartment 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200" dirty="0" smtClean="0"/>
              <a:t>Travel history: No international travel</a:t>
            </a:r>
            <a:endParaRPr lang="en-US" sz="1200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00800" y="1524000"/>
            <a:ext cx="2197883" cy="12308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2829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1828800"/>
          </a:xfrm>
        </p:spPr>
        <p:txBody>
          <a:bodyPr>
            <a:noAutofit/>
          </a:bodyPr>
          <a:lstStyle/>
          <a:p>
            <a:r>
              <a:rPr lang="en-US" sz="1400" dirty="0" smtClean="0"/>
              <a:t>bumetanide </a:t>
            </a:r>
            <a:r>
              <a:rPr lang="en-US" sz="1400" dirty="0"/>
              <a:t>1 mg oral tablet</a:t>
            </a:r>
            <a:r>
              <a:rPr lang="en-US" sz="1400" dirty="0" smtClean="0"/>
              <a:t>: 1 tab PO daily</a:t>
            </a:r>
            <a:endParaRPr lang="en-US" sz="1400" dirty="0"/>
          </a:p>
          <a:p>
            <a:r>
              <a:rPr lang="en-US" sz="1400" dirty="0" smtClean="0"/>
              <a:t>lorazepam </a:t>
            </a:r>
            <a:r>
              <a:rPr lang="en-US" sz="1400" dirty="0"/>
              <a:t>0.5 mg oral tablet: 1 </a:t>
            </a:r>
            <a:r>
              <a:rPr lang="en-US" sz="1400" dirty="0" smtClean="0"/>
              <a:t>tab </a:t>
            </a:r>
            <a:r>
              <a:rPr lang="en-US" sz="1400" dirty="0"/>
              <a:t>PO </a:t>
            </a:r>
            <a:r>
              <a:rPr lang="en-US" sz="1400" dirty="0" smtClean="0"/>
              <a:t>TID </a:t>
            </a:r>
            <a:r>
              <a:rPr lang="en-US" sz="1400" dirty="0"/>
              <a:t>PRN for anxiety</a:t>
            </a:r>
          </a:p>
          <a:p>
            <a:r>
              <a:rPr lang="en-US" sz="1400" dirty="0"/>
              <a:t>losartan 50 mg oral tablet: 1 </a:t>
            </a:r>
            <a:r>
              <a:rPr lang="en-US" sz="1400" dirty="0" smtClean="0"/>
              <a:t>tab PO daily</a:t>
            </a:r>
            <a:endParaRPr lang="en-US" sz="1400" dirty="0"/>
          </a:p>
          <a:p>
            <a:r>
              <a:rPr lang="en-US" sz="1400" dirty="0"/>
              <a:t>m</a:t>
            </a:r>
            <a:r>
              <a:rPr lang="en-US" sz="1400" dirty="0" smtClean="0"/>
              <a:t>etoprolol tartrate </a:t>
            </a:r>
            <a:r>
              <a:rPr lang="en-US" sz="1400" dirty="0"/>
              <a:t>25 mg oral </a:t>
            </a:r>
            <a:r>
              <a:rPr lang="en-US" sz="1400" dirty="0" smtClean="0"/>
              <a:t>tablet: </a:t>
            </a:r>
            <a:r>
              <a:rPr lang="en-US" sz="1400" dirty="0"/>
              <a:t>ONE-HALF </a:t>
            </a:r>
            <a:r>
              <a:rPr lang="en-US" sz="1400" dirty="0" smtClean="0"/>
              <a:t>tablet PO BID</a:t>
            </a:r>
            <a:endParaRPr lang="en-US" sz="1400" dirty="0"/>
          </a:p>
          <a:p>
            <a:r>
              <a:rPr lang="en-US" sz="1400" dirty="0"/>
              <a:t>omeprazole 20 mg oral delayed release capsule: 1 </a:t>
            </a:r>
            <a:r>
              <a:rPr lang="en-US" sz="1400" dirty="0" smtClean="0"/>
              <a:t>cap </a:t>
            </a:r>
            <a:r>
              <a:rPr lang="en-US" sz="1400" dirty="0"/>
              <a:t>PO </a:t>
            </a:r>
            <a:r>
              <a:rPr lang="en-US" sz="1400" dirty="0" smtClean="0"/>
              <a:t>BID</a:t>
            </a:r>
          </a:p>
          <a:p>
            <a:r>
              <a:rPr lang="en-US" sz="1400" dirty="0"/>
              <a:t>p</a:t>
            </a:r>
            <a:r>
              <a:rPr lang="en-US" sz="1400" dirty="0" smtClean="0"/>
              <a:t>olyethylene </a:t>
            </a:r>
            <a:r>
              <a:rPr lang="en-US" sz="1400" dirty="0" smtClean="0"/>
              <a:t>glycol: 17g daily</a:t>
            </a:r>
            <a:endParaRPr lang="en-US" sz="1400" dirty="0"/>
          </a:p>
          <a:p>
            <a:r>
              <a:rPr lang="en-US" sz="1400" dirty="0" smtClean="0"/>
              <a:t>D</a:t>
            </a:r>
            <a:r>
              <a:rPr lang="en-US" sz="1400" dirty="0" smtClean="0"/>
              <a:t>iscontinued</a:t>
            </a:r>
            <a:r>
              <a:rPr lang="en-US" sz="1400" dirty="0" smtClean="0"/>
              <a:t>: </a:t>
            </a:r>
            <a:r>
              <a:rPr lang="en-US" sz="1400" dirty="0"/>
              <a:t>A</a:t>
            </a:r>
            <a:r>
              <a:rPr lang="en-US" sz="1400" dirty="0" smtClean="0"/>
              <a:t>ldactone </a:t>
            </a:r>
            <a:r>
              <a:rPr lang="en-US" sz="1400" dirty="0"/>
              <a:t>25 mg oral tablet: 1 </a:t>
            </a:r>
            <a:r>
              <a:rPr lang="en-US" sz="1400" dirty="0" smtClean="0"/>
              <a:t>tab PO BID</a:t>
            </a:r>
            <a:endParaRPr lang="en-US" sz="1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Medications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81000" y="4114800"/>
            <a:ext cx="8305800" cy="18928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/>
              <a:t>Allergies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400" dirty="0" smtClean="0"/>
              <a:t>acetaminophen-hydrocodone 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400" dirty="0" smtClean="0"/>
              <a:t>metoprolol tartrate 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400" dirty="0" smtClean="0"/>
              <a:t>sulfadiazine</a:t>
            </a:r>
            <a:endParaRPr lang="en-US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49307" y="4876800"/>
            <a:ext cx="2100769" cy="14681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6401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dirty="0"/>
              <a:t>Constitutional:  Negative except as documented in history of present illness, No fever, No chills, No sweats.  </a:t>
            </a:r>
          </a:p>
          <a:p>
            <a:r>
              <a:rPr lang="en-US" dirty="0"/>
              <a:t>Eye:  Negative except as documented in history of present illness.  </a:t>
            </a:r>
            <a:r>
              <a:rPr lang="en-US" dirty="0" smtClean="0"/>
              <a:t>No recent vision changes.</a:t>
            </a:r>
            <a:endParaRPr lang="en-US" dirty="0"/>
          </a:p>
          <a:p>
            <a:r>
              <a:rPr lang="en-US" dirty="0"/>
              <a:t>Ear/Nose/Mouth/Throat:  Negative except as documented in history of present illness.  </a:t>
            </a:r>
          </a:p>
          <a:p>
            <a:r>
              <a:rPr lang="en-US" dirty="0"/>
              <a:t>Respiratory:  Negative except as documented in history of present illness.  </a:t>
            </a:r>
          </a:p>
          <a:p>
            <a:r>
              <a:rPr lang="en-US" dirty="0"/>
              <a:t>Cardiovascular:  Negative except as documented in history of present illness.  </a:t>
            </a:r>
          </a:p>
          <a:p>
            <a:r>
              <a:rPr lang="en-US" dirty="0" smtClean="0"/>
              <a:t>Gastrointestinal</a:t>
            </a:r>
            <a:r>
              <a:rPr lang="en-US" dirty="0"/>
              <a:t>:  Negative except as documented in history of present illness, </a:t>
            </a:r>
            <a:r>
              <a:rPr lang="en-US" dirty="0" smtClean="0"/>
              <a:t>No nausea, No vomiting.  </a:t>
            </a:r>
          </a:p>
          <a:p>
            <a:r>
              <a:rPr lang="en-US" dirty="0" smtClean="0"/>
              <a:t>Genitourinary: </a:t>
            </a:r>
            <a:r>
              <a:rPr lang="en-US" dirty="0"/>
              <a:t>Negative except as documented in history of present illness.  </a:t>
            </a:r>
            <a:endParaRPr lang="en-US" dirty="0" smtClean="0"/>
          </a:p>
          <a:p>
            <a:r>
              <a:rPr lang="en-US" dirty="0" smtClean="0"/>
              <a:t>Musculoskeletal</a:t>
            </a:r>
            <a:r>
              <a:rPr lang="en-US" dirty="0"/>
              <a:t>:  Negative except as documented in history of present illness. </a:t>
            </a:r>
            <a:r>
              <a:rPr lang="en-US" dirty="0" smtClean="0"/>
              <a:t> </a:t>
            </a:r>
            <a:endParaRPr lang="en-US" dirty="0"/>
          </a:p>
          <a:p>
            <a:r>
              <a:rPr lang="en-US" dirty="0"/>
              <a:t>Neurologic: Negative except as documented in history of present illness. Alert and oriented X4.  </a:t>
            </a:r>
            <a:endParaRPr lang="en-US" dirty="0" smtClean="0"/>
          </a:p>
          <a:p>
            <a:r>
              <a:rPr lang="en-US" dirty="0" smtClean="0"/>
              <a:t>Integumentary: </a:t>
            </a:r>
            <a:r>
              <a:rPr lang="en-US" dirty="0"/>
              <a:t>Negative except as documented in history of present illness. </a:t>
            </a:r>
            <a:r>
              <a:rPr lang="en-US" dirty="0" smtClean="0"/>
              <a:t>Denies rashes, lesions, mole changes.</a:t>
            </a:r>
            <a:endParaRPr lang="en-US" dirty="0" smtClean="0"/>
          </a:p>
          <a:p>
            <a:r>
              <a:rPr lang="en-US" dirty="0" smtClean="0"/>
              <a:t>Endocrine: </a:t>
            </a:r>
            <a:r>
              <a:rPr lang="en-US" dirty="0"/>
              <a:t>Negative except as documented in history of present illness. </a:t>
            </a:r>
            <a:r>
              <a:rPr lang="en-US" dirty="0" smtClean="0"/>
              <a:t>Denies heat intolerance, cold intolerance, increase in thirst or appetite.</a:t>
            </a:r>
          </a:p>
          <a:p>
            <a:r>
              <a:rPr lang="en-US" dirty="0" smtClean="0"/>
              <a:t>Hematologic/ Lymphatic: </a:t>
            </a:r>
            <a:r>
              <a:rPr lang="en-US" dirty="0"/>
              <a:t>Negative except as documented in history of present illness. </a:t>
            </a:r>
          </a:p>
          <a:p>
            <a:r>
              <a:rPr lang="en-US" dirty="0" smtClean="0"/>
              <a:t>Allergy/ Immunologic: </a:t>
            </a:r>
            <a:r>
              <a:rPr lang="en-US" dirty="0"/>
              <a:t>Negative except as documented in history of present illness. </a:t>
            </a:r>
          </a:p>
          <a:p>
            <a:r>
              <a:rPr lang="en-US" dirty="0" smtClean="0"/>
              <a:t>Psychiatric</a:t>
            </a:r>
            <a:r>
              <a:rPr lang="en-US" dirty="0"/>
              <a:t>: Negative except as documented in history of present illness</a:t>
            </a:r>
            <a:r>
              <a:rPr lang="en-US" dirty="0" smtClean="0"/>
              <a:t>.</a:t>
            </a:r>
            <a:endParaRPr lang="en-US" dirty="0"/>
          </a:p>
          <a:p>
            <a:r>
              <a:rPr lang="en-US" dirty="0"/>
              <a:t>All other </a:t>
            </a:r>
            <a:r>
              <a:rPr lang="en-US" dirty="0" smtClean="0"/>
              <a:t>systems</a:t>
            </a:r>
            <a:r>
              <a:rPr lang="en-US" dirty="0"/>
              <a:t> </a:t>
            </a:r>
            <a:r>
              <a:rPr lang="en-US" dirty="0" smtClean="0"/>
              <a:t>negative except as documented in history of present illness. 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Review of Systems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15200" y="5257800"/>
            <a:ext cx="1219222" cy="11154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323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dirty="0" smtClean="0"/>
              <a:t>Oral temperature: 98.1°F</a:t>
            </a:r>
          </a:p>
          <a:p>
            <a:r>
              <a:rPr lang="en-US" dirty="0" smtClean="0"/>
              <a:t>Peripheral </a:t>
            </a:r>
            <a:r>
              <a:rPr lang="en-US" dirty="0"/>
              <a:t>Pulse : 74 </a:t>
            </a:r>
            <a:r>
              <a:rPr lang="en-US" dirty="0" smtClean="0"/>
              <a:t>bpm</a:t>
            </a:r>
          </a:p>
          <a:p>
            <a:r>
              <a:rPr lang="en-US" dirty="0" smtClean="0"/>
              <a:t>Respiratory rate: 20 breaths per minute</a:t>
            </a:r>
            <a:endParaRPr lang="en-US" dirty="0"/>
          </a:p>
          <a:p>
            <a:r>
              <a:rPr lang="en-US" dirty="0" smtClean="0"/>
              <a:t>BP: 104 /70 mmHg</a:t>
            </a:r>
            <a:endParaRPr lang="en-US" dirty="0"/>
          </a:p>
          <a:p>
            <a:r>
              <a:rPr lang="en-US" dirty="0" smtClean="0"/>
              <a:t>MAP: 81.3 mmHg</a:t>
            </a:r>
          </a:p>
          <a:p>
            <a:r>
              <a:rPr lang="en-US" dirty="0" smtClean="0"/>
              <a:t>Oxygen saturation: 94% RA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   </a:t>
            </a:r>
            <a:endParaRPr lang="en-US" dirty="0"/>
          </a:p>
          <a:p>
            <a:r>
              <a:rPr lang="en-US" dirty="0"/>
              <a:t>General:  </a:t>
            </a:r>
            <a:r>
              <a:rPr lang="en-US" dirty="0" smtClean="0"/>
              <a:t>A&amp;Ox3, mildly anxious.  </a:t>
            </a:r>
            <a:endParaRPr lang="en-US" dirty="0"/>
          </a:p>
          <a:p>
            <a:r>
              <a:rPr lang="en-US" dirty="0"/>
              <a:t>HENT:  </a:t>
            </a:r>
            <a:r>
              <a:rPr lang="en-US" dirty="0" smtClean="0"/>
              <a:t>NCAT. EOMI.</a:t>
            </a:r>
            <a:endParaRPr lang="en-US" dirty="0"/>
          </a:p>
          <a:p>
            <a:r>
              <a:rPr lang="en-US" dirty="0"/>
              <a:t>Neck:  Supple, </a:t>
            </a:r>
            <a:r>
              <a:rPr lang="en-US" dirty="0" smtClean="0"/>
              <a:t>no </a:t>
            </a:r>
            <a:r>
              <a:rPr lang="en-US" dirty="0"/>
              <a:t>carotid bruit, </a:t>
            </a:r>
            <a:r>
              <a:rPr lang="en-US" dirty="0" smtClean="0"/>
              <a:t>no </a:t>
            </a:r>
            <a:r>
              <a:rPr lang="en-US" dirty="0"/>
              <a:t>lymphadenopathy, </a:t>
            </a:r>
            <a:r>
              <a:rPr lang="en-US" dirty="0" smtClean="0"/>
              <a:t>no </a:t>
            </a:r>
            <a:r>
              <a:rPr lang="en-US" dirty="0"/>
              <a:t>thyromegaly.  </a:t>
            </a:r>
          </a:p>
          <a:p>
            <a:r>
              <a:rPr lang="en-US" dirty="0"/>
              <a:t>Respiratory:  </a:t>
            </a:r>
            <a:r>
              <a:rPr lang="en-US" dirty="0" smtClean="0"/>
              <a:t>CTAB,  </a:t>
            </a:r>
            <a:r>
              <a:rPr lang="en-US" dirty="0"/>
              <a:t>non-labored, </a:t>
            </a:r>
            <a:r>
              <a:rPr lang="en-US" dirty="0" smtClean="0"/>
              <a:t>breath </a:t>
            </a:r>
            <a:r>
              <a:rPr lang="en-US" dirty="0"/>
              <a:t>sounds </a:t>
            </a:r>
            <a:r>
              <a:rPr lang="en-US" dirty="0" smtClean="0"/>
              <a:t>equal</a:t>
            </a:r>
            <a:r>
              <a:rPr lang="en-US" dirty="0"/>
              <a:t>, </a:t>
            </a:r>
            <a:r>
              <a:rPr lang="en-US" dirty="0" smtClean="0"/>
              <a:t>symmetrical </a:t>
            </a:r>
            <a:r>
              <a:rPr lang="en-US" dirty="0"/>
              <a:t>chest wall </a:t>
            </a:r>
            <a:r>
              <a:rPr lang="en-US" dirty="0" smtClean="0"/>
              <a:t>expansion, </a:t>
            </a:r>
            <a:r>
              <a:rPr lang="en-US" dirty="0" smtClean="0"/>
              <a:t>no </a:t>
            </a:r>
            <a:r>
              <a:rPr lang="en-US" dirty="0"/>
              <a:t>chest wall tenderness.  </a:t>
            </a:r>
          </a:p>
          <a:p>
            <a:r>
              <a:rPr lang="en-US" dirty="0"/>
              <a:t>Cardiovascular:  Normal rate, </a:t>
            </a:r>
            <a:r>
              <a:rPr lang="en-US" dirty="0" smtClean="0"/>
              <a:t>regular </a:t>
            </a:r>
            <a:r>
              <a:rPr lang="en-US" dirty="0"/>
              <a:t>rhythm, </a:t>
            </a:r>
            <a:r>
              <a:rPr lang="en-US" dirty="0"/>
              <a:t>n</a:t>
            </a:r>
            <a:r>
              <a:rPr lang="en-US" dirty="0" smtClean="0"/>
              <a:t>o </a:t>
            </a:r>
            <a:r>
              <a:rPr lang="en-US" dirty="0" smtClean="0"/>
              <a:t>M/R/G. S1, S2. No </a:t>
            </a:r>
            <a:r>
              <a:rPr lang="en-US" dirty="0" smtClean="0"/>
              <a:t>JVD, no </a:t>
            </a:r>
            <a:r>
              <a:rPr lang="en-US" dirty="0" smtClean="0"/>
              <a:t>hepatojugular reflux. Good </a:t>
            </a:r>
            <a:r>
              <a:rPr lang="en-US" dirty="0"/>
              <a:t>pulses equal in all </a:t>
            </a:r>
            <a:r>
              <a:rPr lang="en-US" dirty="0" smtClean="0"/>
              <a:t>extremities, normal </a:t>
            </a:r>
            <a:r>
              <a:rPr lang="en-US" dirty="0"/>
              <a:t>peripheral perfusion, </a:t>
            </a:r>
            <a:r>
              <a:rPr lang="en-US" dirty="0" smtClean="0"/>
              <a:t>no </a:t>
            </a:r>
            <a:r>
              <a:rPr lang="en-US" dirty="0"/>
              <a:t>edema.  </a:t>
            </a:r>
            <a:r>
              <a:rPr lang="en-US" dirty="0" smtClean="0"/>
              <a:t>CRT &lt;3 seconds.</a:t>
            </a:r>
            <a:endParaRPr lang="en-US" dirty="0"/>
          </a:p>
          <a:p>
            <a:r>
              <a:rPr lang="en-US" dirty="0"/>
              <a:t>Gastrointestinal:  </a:t>
            </a:r>
            <a:r>
              <a:rPr lang="en-US" dirty="0" smtClean="0"/>
              <a:t>Non-tender</a:t>
            </a:r>
            <a:r>
              <a:rPr lang="en-US" dirty="0"/>
              <a:t>, </a:t>
            </a:r>
            <a:r>
              <a:rPr lang="en-US" dirty="0"/>
              <a:t>m</a:t>
            </a:r>
            <a:r>
              <a:rPr lang="en-US" dirty="0" smtClean="0"/>
              <a:t>ildly </a:t>
            </a:r>
            <a:r>
              <a:rPr lang="en-US" dirty="0" smtClean="0"/>
              <a:t>distended</a:t>
            </a:r>
            <a:r>
              <a:rPr lang="en-US" dirty="0"/>
              <a:t>, </a:t>
            </a:r>
            <a:r>
              <a:rPr lang="en-US" dirty="0" smtClean="0"/>
              <a:t>normal </a:t>
            </a:r>
            <a:r>
              <a:rPr lang="en-US" dirty="0"/>
              <a:t>bowel sounds, </a:t>
            </a:r>
            <a:r>
              <a:rPr lang="en-US" dirty="0" smtClean="0"/>
              <a:t>no organomegaly, </a:t>
            </a:r>
            <a:r>
              <a:rPr lang="en-US" dirty="0"/>
              <a:t>n</a:t>
            </a:r>
            <a:r>
              <a:rPr lang="en-US" dirty="0" smtClean="0"/>
              <a:t>o </a:t>
            </a:r>
            <a:r>
              <a:rPr lang="en-US" dirty="0" smtClean="0"/>
              <a:t>ascites.</a:t>
            </a:r>
            <a:endParaRPr lang="en-US" dirty="0"/>
          </a:p>
          <a:p>
            <a:r>
              <a:rPr lang="en-US" dirty="0"/>
              <a:t>Musculoskeletal:  Normal </a:t>
            </a:r>
            <a:r>
              <a:rPr lang="en-US" dirty="0" smtClean="0"/>
              <a:t>ROM</a:t>
            </a:r>
            <a:endParaRPr lang="en-US" dirty="0"/>
          </a:p>
          <a:p>
            <a:r>
              <a:rPr lang="en-US" dirty="0"/>
              <a:t>Integumentary:  Warm, Dry, Pink.  </a:t>
            </a:r>
            <a:r>
              <a:rPr lang="en-US" dirty="0" smtClean="0"/>
              <a:t>No lesions.</a:t>
            </a:r>
            <a:endParaRPr lang="en-US" dirty="0"/>
          </a:p>
          <a:p>
            <a:r>
              <a:rPr lang="en-US" dirty="0"/>
              <a:t>Neurologic:  </a:t>
            </a:r>
            <a:r>
              <a:rPr lang="en-US" dirty="0" smtClean="0"/>
              <a:t>No </a:t>
            </a:r>
            <a:r>
              <a:rPr lang="en-US" dirty="0"/>
              <a:t>focal deficits.  </a:t>
            </a:r>
          </a:p>
          <a:p>
            <a:r>
              <a:rPr lang="en-US" dirty="0"/>
              <a:t>Psychiatric:  </a:t>
            </a:r>
            <a:r>
              <a:rPr lang="en-US" dirty="0" smtClean="0"/>
              <a:t>Cooperative. Appropriate </a:t>
            </a:r>
            <a:r>
              <a:rPr lang="en-US" dirty="0"/>
              <a:t>mood &amp; affect.  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Physical Examination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67400" y="1676400"/>
            <a:ext cx="1486981" cy="1547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2327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For new IBS diagnosis: CBC, ESR, chemistry panel, amylase, UA, stool for O&amp;P and cultures – all normal (Thomas, 2011).</a:t>
            </a:r>
          </a:p>
          <a:p>
            <a:r>
              <a:rPr lang="en-US" dirty="0" smtClean="0"/>
              <a:t>For new HF diagnosis:</a:t>
            </a:r>
          </a:p>
          <a:p>
            <a:pPr lvl="1"/>
            <a:r>
              <a:rPr lang="en-US" dirty="0" smtClean="0"/>
              <a:t>CXR</a:t>
            </a:r>
          </a:p>
          <a:p>
            <a:pPr lvl="1"/>
            <a:r>
              <a:rPr lang="en-US" dirty="0" smtClean="0"/>
              <a:t>Electrocardiogram</a:t>
            </a:r>
          </a:p>
          <a:p>
            <a:pPr lvl="1"/>
            <a:r>
              <a:rPr lang="en-US" dirty="0" smtClean="0"/>
              <a:t>Echocardiogram</a:t>
            </a:r>
          </a:p>
          <a:p>
            <a:pPr lvl="1"/>
            <a:r>
              <a:rPr lang="en-US" dirty="0" smtClean="0"/>
              <a:t>Labs:</a:t>
            </a:r>
          </a:p>
          <a:p>
            <a:pPr lvl="2"/>
            <a:r>
              <a:rPr lang="en-US" dirty="0" smtClean="0"/>
              <a:t>CBC, </a:t>
            </a:r>
            <a:r>
              <a:rPr lang="en-US" dirty="0" smtClean="0"/>
              <a:t>B-type </a:t>
            </a:r>
            <a:r>
              <a:rPr lang="en-US" dirty="0" smtClean="0"/>
              <a:t>natriuretic peptide (</a:t>
            </a:r>
            <a:r>
              <a:rPr lang="en-US" sz="2500" dirty="0" smtClean="0"/>
              <a:t>DeMartinis, Kent, </a:t>
            </a:r>
            <a:r>
              <a:rPr lang="en-US" sz="2500" dirty="0"/>
              <a:t>Uphold, </a:t>
            </a:r>
            <a:r>
              <a:rPr lang="en-US" sz="2500" dirty="0" smtClean="0"/>
              <a:t>2013</a:t>
            </a:r>
            <a:r>
              <a:rPr lang="en-US" sz="2500" dirty="0" smtClean="0"/>
              <a:t>), s</a:t>
            </a:r>
            <a:r>
              <a:rPr lang="en-US" sz="2500" dirty="0" smtClean="0"/>
              <a:t>erum electrolytes</a:t>
            </a:r>
            <a:r>
              <a:rPr lang="en-US" sz="2500" dirty="0" smtClean="0"/>
              <a:t>, BUN, creatinine, glucose, </a:t>
            </a:r>
            <a:r>
              <a:rPr lang="en-US" sz="2500" dirty="0" smtClean="0"/>
              <a:t>ESR, f</a:t>
            </a:r>
            <a:r>
              <a:rPr lang="en-US" dirty="0" smtClean="0"/>
              <a:t>asting lipid profile, Liver </a:t>
            </a:r>
            <a:r>
              <a:rPr lang="en-US" dirty="0"/>
              <a:t>function </a:t>
            </a:r>
            <a:r>
              <a:rPr lang="en-US" dirty="0" smtClean="0"/>
              <a:t>tests, thyroid </a:t>
            </a:r>
            <a:r>
              <a:rPr lang="en-US" dirty="0"/>
              <a:t>stimulating </a:t>
            </a:r>
            <a:r>
              <a:rPr lang="en-US" dirty="0" smtClean="0"/>
              <a:t>hormone, UA, iron panel – level of evidence: C, HIV testing - </a:t>
            </a:r>
            <a:r>
              <a:rPr lang="en-US" dirty="0"/>
              <a:t>level of evidence: </a:t>
            </a:r>
            <a:r>
              <a:rPr lang="en-US" dirty="0" smtClean="0"/>
              <a:t>C (Yancy </a:t>
            </a:r>
            <a:r>
              <a:rPr lang="en-US" i="1" dirty="0" smtClean="0"/>
              <a:t>et al., 2013).</a:t>
            </a:r>
          </a:p>
          <a:p>
            <a:r>
              <a:rPr lang="en-US" dirty="0" smtClean="0"/>
              <a:t>Ongoing HF evaluation:</a:t>
            </a:r>
          </a:p>
          <a:p>
            <a:pPr lvl="1"/>
            <a:r>
              <a:rPr lang="en-US" dirty="0" smtClean="0"/>
              <a:t>Vital </a:t>
            </a:r>
            <a:r>
              <a:rPr lang="en-US" dirty="0" smtClean="0"/>
              <a:t>signs </a:t>
            </a:r>
            <a:endParaRPr lang="en-US" dirty="0" smtClean="0"/>
          </a:p>
          <a:p>
            <a:pPr lvl="1"/>
            <a:r>
              <a:rPr lang="en-US" dirty="0" smtClean="0"/>
              <a:t>Volume status – weight, JVP, edema, orthopnea </a:t>
            </a:r>
            <a:endParaRPr lang="en-US" dirty="0" smtClean="0"/>
          </a:p>
          <a:p>
            <a:pPr lvl="1"/>
            <a:r>
              <a:rPr lang="en-US" dirty="0" smtClean="0"/>
              <a:t>Labs: </a:t>
            </a:r>
          </a:p>
          <a:p>
            <a:pPr lvl="2"/>
            <a:r>
              <a:rPr lang="en-US" dirty="0" smtClean="0"/>
              <a:t>Electrolytes, renal function</a:t>
            </a:r>
          </a:p>
          <a:p>
            <a:pPr lvl="2"/>
            <a:r>
              <a:rPr lang="en-US" dirty="0" smtClean="0"/>
              <a:t>BNP </a:t>
            </a:r>
            <a:r>
              <a:rPr lang="en-US" dirty="0" smtClean="0"/>
              <a:t>to clarify suspected exacerbation (</a:t>
            </a:r>
            <a:r>
              <a:rPr lang="en-US" dirty="0"/>
              <a:t>Yancy </a:t>
            </a:r>
            <a:r>
              <a:rPr lang="en-US" i="1" dirty="0"/>
              <a:t>et al., </a:t>
            </a:r>
            <a:r>
              <a:rPr lang="en-US" dirty="0" smtClean="0"/>
              <a:t>2013).</a:t>
            </a:r>
            <a:endParaRPr lang="en-US" dirty="0" smtClean="0"/>
          </a:p>
          <a:p>
            <a:pPr lvl="1"/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pPr lvl="1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Diagnostic Testing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2039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er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Paper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Pape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2397</TotalTime>
  <Words>2787</Words>
  <Application>Microsoft Office PowerPoint</Application>
  <PresentationFormat>On-screen Show (4:3)</PresentationFormat>
  <Paragraphs>290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5" baseType="lpstr">
      <vt:lpstr>Arial</vt:lpstr>
      <vt:lpstr>Calibri</vt:lpstr>
      <vt:lpstr>Constantia</vt:lpstr>
      <vt:lpstr>Wingdings 2</vt:lpstr>
      <vt:lpstr>Paper</vt:lpstr>
      <vt:lpstr>Increased Abdominal Girth in an Elderly Woman with Multiple Comorbidities</vt:lpstr>
      <vt:lpstr>Demographics</vt:lpstr>
      <vt:lpstr>History of Present Illness</vt:lpstr>
      <vt:lpstr>Past Medical History</vt:lpstr>
      <vt:lpstr>Family History</vt:lpstr>
      <vt:lpstr>Medications</vt:lpstr>
      <vt:lpstr>Review of Systems</vt:lpstr>
      <vt:lpstr>Physical Examination</vt:lpstr>
      <vt:lpstr>Diagnostic Testing</vt:lpstr>
      <vt:lpstr>Differential diagnoses</vt:lpstr>
      <vt:lpstr>Pathophysiology</vt:lpstr>
      <vt:lpstr>A/P - Management</vt:lpstr>
      <vt:lpstr>Follow up</vt:lpstr>
      <vt:lpstr>Patient Teaching and Resources</vt:lpstr>
      <vt:lpstr>Primary Prevention</vt:lpstr>
      <vt:lpstr>Secondary Prevention</vt:lpstr>
      <vt:lpstr>Tertiary Prevention</vt:lpstr>
      <vt:lpstr>Provider Resources</vt:lpstr>
      <vt:lpstr>Demographic Considerations</vt:lpstr>
      <vt:lpstr>References</vt:lpstr>
    </vt:vector>
  </TitlesOfParts>
  <Company>Veteran Affairs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Department of Veterans Affairs</dc:creator>
  <cp:lastModifiedBy>Erica Linn</cp:lastModifiedBy>
  <cp:revision>166</cp:revision>
  <dcterms:created xsi:type="dcterms:W3CDTF">2015-10-16T16:58:35Z</dcterms:created>
  <dcterms:modified xsi:type="dcterms:W3CDTF">2015-11-16T05:46:52Z</dcterms:modified>
</cp:coreProperties>
</file>